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35"/>
  </p:notesMasterIdLst>
  <p:handoutMasterIdLst>
    <p:handoutMasterId r:id="rId36"/>
  </p:handoutMasterIdLst>
  <p:sldIdLst>
    <p:sldId id="340" r:id="rId2"/>
    <p:sldId id="312" r:id="rId3"/>
    <p:sldId id="310" r:id="rId4"/>
    <p:sldId id="311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41" r:id="rId18"/>
    <p:sldId id="325" r:id="rId19"/>
    <p:sldId id="326" r:id="rId20"/>
    <p:sldId id="327" r:id="rId21"/>
    <p:sldId id="328" r:id="rId22"/>
    <p:sldId id="342" r:id="rId23"/>
    <p:sldId id="329" r:id="rId24"/>
    <p:sldId id="343" r:id="rId25"/>
    <p:sldId id="330" r:id="rId26"/>
    <p:sldId id="333" r:id="rId27"/>
    <p:sldId id="334" r:id="rId28"/>
    <p:sldId id="335" r:id="rId29"/>
    <p:sldId id="336" r:id="rId30"/>
    <p:sldId id="337" r:id="rId31"/>
    <p:sldId id="344" r:id="rId32"/>
    <p:sldId id="338" r:id="rId33"/>
    <p:sldId id="345" r:id="rId34"/>
  </p:sldIdLst>
  <p:sldSz cx="12190413" cy="6859588"/>
  <p:notesSz cx="9144000" cy="6858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4425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8850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63275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17700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721254" algn="l" defTabSz="108850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3265505" algn="l" defTabSz="108850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809756" algn="l" defTabSz="108850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4354007" algn="l" defTabSz="108850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CCFF33"/>
    <a:srgbClr val="FF9900"/>
    <a:srgbClr val="FFCCCC"/>
    <a:srgbClr val="CC99FF"/>
    <a:srgbClr val="FF00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6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76" y="-96"/>
      </p:cViewPr>
      <p:guideLst>
        <p:guide orient="horz" pos="43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7AC4753-EDF8-4134-90B6-E502ABFA75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8047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431CE-4753-4FE6-9516-19626B971B81}" type="datetimeFigureOut">
              <a:rPr lang="zh-CN" altLang="en-US" smtClean="0"/>
              <a:t>2024/8/21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7588" y="514350"/>
            <a:ext cx="456882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B4192-E22D-4180-9880-4B66DBD98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87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681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CN" dirty="0" smtClean="0"/>
                  <a:t>1.</a:t>
                </a:r>
                <a:r>
                  <a:rPr lang="zh-CN" altLang="en-US" dirty="0" smtClean="0"/>
                  <a:t>统一数值字体，</a:t>
                </a:r>
                <a:r>
                  <a:rPr lang="en-US" altLang="zh-CN" dirty="0" smtClean="0"/>
                  <a:t>28</a:t>
                </a:r>
                <a:r>
                  <a:rPr lang="zh-CN" altLang="en-US" dirty="0" smtClean="0"/>
                  <a:t>号，</a:t>
                </a:r>
                <a:r>
                  <a:rPr lang="en-US" altLang="zh-CN" dirty="0" smtClean="0"/>
                  <a:t>Times</a:t>
                </a:r>
                <a:r>
                  <a:rPr lang="en-US" altLang="zh-CN" baseline="0" dirty="0" smtClean="0"/>
                  <a:t> New Roman</a:t>
                </a:r>
                <a:r>
                  <a:rPr lang="zh-CN" altLang="en-US" baseline="0" dirty="0" smtClean="0"/>
                  <a:t>，加粗；</a:t>
                </a:r>
                <a:endParaRPr lang="en-US" altLang="zh-CN" baseline="0" dirty="0" smtClean="0"/>
              </a:p>
              <a:p>
                <a:r>
                  <a:rPr lang="en-US" altLang="zh-CN" baseline="0" dirty="0" smtClean="0"/>
                  <a:t>2.</a:t>
                </a:r>
                <a:r>
                  <a:rPr lang="zh-CN" altLang="en-US" baseline="0" dirty="0" smtClean="0"/>
                  <a:t>数轴上的字体为正体；</a:t>
                </a:r>
                <a:endParaRPr lang="en-US" altLang="zh-CN" baseline="0" dirty="0" smtClean="0"/>
              </a:p>
              <a:p>
                <a:r>
                  <a:rPr lang="en-US" altLang="zh-CN" baseline="0" dirty="0" smtClean="0"/>
                  <a:t>3.</a:t>
                </a:r>
                <a:r>
                  <a:rPr lang="zh-CN" altLang="en-US" baseline="0" dirty="0" smtClean="0"/>
                  <a:t>数轴上的</a:t>
                </a:r>
                <a:r>
                  <a:rPr lang="en-US" altLang="zh-CN" sz="1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en-US" altLang="zh-CN" sz="1200" b="1" i="0" smtClean="0">
                    <a:latin typeface="Cambria Math"/>
                    <a:ea typeface="楷体" panose="02010609060101010101" pitchFamily="49" charset="-122"/>
                  </a:rPr>
                  <a:t>𝟑/𝟒</a:t>
                </a:r>
                <a:r>
                  <a:rPr lang="zh-CN" altLang="en-US" dirty="0" smtClean="0"/>
                  <a:t>和</a:t>
                </a:r>
                <a:r>
                  <a:rPr lang="en-US" altLang="zh-CN" sz="1200" b="1" i="0" smtClean="0">
                    <a:latin typeface="Cambria Math"/>
                    <a:ea typeface="楷体" panose="02010609060101010101" pitchFamily="49" charset="-122"/>
                  </a:rPr>
                  <a:t>𝟐/</a:t>
                </a:r>
                <a:r>
                  <a:rPr lang="en-US" altLang="zh-CN" sz="1200" b="1" i="0" smtClean="0">
                    <a:latin typeface="Cambria Math"/>
                    <a:ea typeface="楷体" panose="02010609060101010101" pitchFamily="49" charset="-122"/>
                  </a:rPr>
                  <a:t>𝟗</a:t>
                </a:r>
                <a:r>
                  <a:rPr lang="zh-CN" altLang="en-US" dirty="0" smtClean="0"/>
                  <a:t>用过设置为红色字体，加粗</a:t>
                </a:r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517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52663" y="565150"/>
            <a:ext cx="4392612" cy="247173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768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47CA5F5-5C9E-4305-A367-A17AB59B2603}" type="slidenum">
              <a:rPr lang="zh-CN" altLang="zh-CN" smtClean="0">
                <a:latin typeface="Arial" pitchFamily="34" charset="0"/>
                <a:ea typeface="宋体" pitchFamily="2" charset="-122"/>
              </a:rPr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3842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52663" y="565150"/>
            <a:ext cx="4392612" cy="247173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219200" y="3257550"/>
            <a:ext cx="6705600" cy="3086100"/>
          </a:xfrm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endParaRPr lang="zh-CN" altLang="zh-CN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982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52663" y="565150"/>
            <a:ext cx="4392612" cy="247173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  <p:sp>
        <p:nvSpPr>
          <p:cNvPr id="798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7368" y="6515100"/>
            <a:ext cx="3966633" cy="342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A1C648D-BAFB-4E53-BEEE-273B2F005BFE}" type="slidenum">
              <a:rPr lang="zh-CN" altLang="en-US" smtClean="0">
                <a:latin typeface="Arial" pitchFamily="34" charset="0"/>
                <a:ea typeface="宋体" pitchFamily="2" charset="-122"/>
              </a:rPr>
              <a:pPr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430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sz="1200" b="0" i="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zh-CN" altLang="en-US" b="0" i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375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8679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283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45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435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780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81D89-E575-4CAA-8DCA-8CF5F894272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955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52663" y="565150"/>
            <a:ext cx="4392612" cy="2471738"/>
          </a:xfrm>
          <a:ln>
            <a:solidFill>
              <a:srgbClr val="000000"/>
            </a:solidFill>
            <a:miter lim="800000"/>
            <a:headEnd/>
            <a:tailEnd/>
          </a:ln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755" name="备注占位符 2"/>
              <p:cNvSpPr>
                <a:spLocks noGrp="1" noChangeArrowheads="1"/>
              </p:cNvSpPr>
              <p:nvPr>
                <p:ph type="body" idx="4294967295"/>
              </p:nvPr>
            </p:nvSpPr>
            <p:spPr/>
            <p:txBody>
              <a:bodyPr anchor="ctr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黑体" pitchFamily="49" charset="-122"/>
                </a:endParaRPr>
              </a:p>
            </p:txBody>
          </p:sp>
        </mc:Choice>
        <mc:Fallback xmlns="">
          <p:sp>
            <p:nvSpPr>
              <p:cNvPr id="74755" name="备注占位符 2"/>
              <p:cNvSpPr>
                <a:spLocks noGrp="1" noChangeArrowheads="1"/>
              </p:cNvSpPr>
              <p:nvPr>
                <p:ph type="body" idx="4294967295"/>
              </p:nvPr>
            </p:nvSpPr>
            <p:spPr/>
            <p:txBody>
              <a:bodyPr anchor="ctr">
                <a:prstTxWarp prst="textNoShape">
                  <a:avLst/>
                </a:prstTxWarp>
              </a:bodyPr>
              <a:lstStyle/>
              <a:p>
                <a:r>
                  <a:rPr lang="en-US" altLang="zh-CN" dirty="0" smtClean="0">
                    <a:ea typeface="黑体" pitchFamily="49" charset="-122"/>
                  </a:rPr>
                  <a:t>1.</a:t>
                </a:r>
                <a:r>
                  <a:rPr lang="zh-CN" altLang="en-US" dirty="0" smtClean="0">
                    <a:ea typeface="黑体" pitchFamily="49" charset="-122"/>
                  </a:rPr>
                  <a:t>将</a:t>
                </a:r>
                <a:r>
                  <a:rPr lang="en-US" altLang="zh-CN" sz="1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en-US" altLang="zh-CN" sz="1200" b="1" i="0" smtClean="0">
                    <a:latin typeface="Cambria Math"/>
                    <a:ea typeface="楷体" panose="02010609060101010101" pitchFamily="49" charset="-122"/>
                  </a:rPr>
                  <a:t>𝟐/𝟑</a:t>
                </a:r>
                <a:r>
                  <a:rPr lang="zh-CN" altLang="en-US" dirty="0" smtClean="0">
                    <a:ea typeface="黑体" pitchFamily="49" charset="-122"/>
                  </a:rPr>
                  <a:t>字体与其他数值字体统一</a:t>
                </a:r>
                <a:endParaRPr lang="zh-CN" altLang="en-US" dirty="0">
                  <a:ea typeface="黑体" pitchFamily="49" charset="-122"/>
                </a:endParaRPr>
              </a:p>
            </p:txBody>
          </p:sp>
        </mc:Fallback>
      </mc:AlternateContent>
      <p:sp>
        <p:nvSpPr>
          <p:cNvPr id="747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F927B9-B28B-41F3-9336-2EE71F1F54CC}" type="slidenum">
              <a:rPr lang="zh-CN" altLang="zh-CN" smtClean="0">
                <a:latin typeface="Arial" pitchFamily="34" charset="0"/>
                <a:ea typeface="宋体" pitchFamily="2" charset="-122"/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964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2252663" y="565150"/>
            <a:ext cx="4392612" cy="2471738"/>
          </a:xfrm>
          <a:ln>
            <a:solidFill>
              <a:srgbClr val="000000"/>
            </a:solidFill>
            <a:miter lim="800000"/>
            <a:headEnd/>
            <a:tailEnd/>
          </a:ln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779" name="备注占位符 2"/>
              <p:cNvSpPr>
                <a:spLocks noGrp="1" noChangeArrowheads="1"/>
              </p:cNvSpPr>
              <p:nvPr>
                <p:ph type="body" idx="4294967295"/>
              </p:nvPr>
            </p:nvSpPr>
            <p:spPr/>
            <p:txBody>
              <a:bodyPr anchor="ctr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黑体" pitchFamily="49" charset="-122"/>
                </a:endParaRPr>
              </a:p>
            </p:txBody>
          </p:sp>
        </mc:Choice>
        <mc:Fallback xmlns="">
          <p:sp>
            <p:nvSpPr>
              <p:cNvPr id="75779" name="备注占位符 2"/>
              <p:cNvSpPr>
                <a:spLocks noGrp="1" noChangeArrowheads="1"/>
              </p:cNvSpPr>
              <p:nvPr>
                <p:ph type="body" idx="4294967295"/>
              </p:nvPr>
            </p:nvSpPr>
            <p:spPr/>
            <p:txBody>
              <a:bodyPr anchor="ctr">
                <a:prstTxWarp prst="textNoShape">
                  <a:avLst/>
                </a:prstTxWarp>
              </a:bodyPr>
              <a:lstStyle/>
              <a:p>
                <a:r>
                  <a:rPr lang="en-US" altLang="zh-CN" dirty="0" smtClean="0">
                    <a:ea typeface="黑体" pitchFamily="49" charset="-122"/>
                  </a:rPr>
                  <a:t>1.</a:t>
                </a:r>
                <a:r>
                  <a:rPr lang="zh-CN" altLang="en-US" dirty="0" smtClean="0">
                    <a:ea typeface="黑体" pitchFamily="49" charset="-122"/>
                  </a:rPr>
                  <a:t>注意事项中，建议注明“在数轴上用实心圆点表示所要表示的数”；避免学生画成空心圆点；</a:t>
                </a:r>
                <a:endParaRPr lang="en-US" altLang="zh-CN" dirty="0" smtClean="0">
                  <a:ea typeface="黑体" pitchFamily="49" charset="-122"/>
                </a:endParaRPr>
              </a:p>
              <a:p>
                <a:r>
                  <a:rPr lang="en-US" altLang="zh-CN" dirty="0" smtClean="0">
                    <a:ea typeface="黑体" pitchFamily="49" charset="-122"/>
                  </a:rPr>
                  <a:t>2.</a:t>
                </a:r>
                <a:r>
                  <a:rPr lang="zh-CN" altLang="en-US" dirty="0" smtClean="0">
                    <a:ea typeface="黑体" pitchFamily="49" charset="-122"/>
                  </a:rPr>
                  <a:t>给</a:t>
                </a:r>
                <a:r>
                  <a:rPr lang="en-US" altLang="zh-CN" sz="1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en-US" altLang="zh-CN" sz="1200" b="1" i="0" smtClean="0">
                    <a:latin typeface="Cambria Math"/>
                    <a:ea typeface="楷体" panose="02010609060101010101" pitchFamily="49" charset="-122"/>
                  </a:rPr>
                  <a:t>𝟏/𝟐</a:t>
                </a:r>
                <a:r>
                  <a:rPr lang="zh-CN" altLang="en-US" dirty="0" smtClean="0">
                    <a:ea typeface="黑体" pitchFamily="49" charset="-122"/>
                  </a:rPr>
                  <a:t>字体加粗</a:t>
                </a:r>
                <a:endParaRPr lang="zh-CN" altLang="en-US" dirty="0">
                  <a:ea typeface="黑体" pitchFamily="49" charset="-122"/>
                </a:endParaRPr>
              </a:p>
            </p:txBody>
          </p:sp>
        </mc:Fallback>
      </mc:AlternateContent>
      <p:sp>
        <p:nvSpPr>
          <p:cNvPr id="757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C29F4F3-E7BC-4F62-9D4D-16771235A210}" type="slidenum">
              <a:rPr lang="zh-CN" altLang="zh-CN" smtClean="0">
                <a:latin typeface="Arial" pitchFamily="34" charset="0"/>
                <a:ea typeface="宋体" pitchFamily="2" charset="-122"/>
              </a:rPr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92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08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9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445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 userDrawn="1">
            <p:custDataLst>
              <p:tags r:id="rId2"/>
            </p:custDataLst>
          </p:nvPr>
        </p:nvSpPr>
        <p:spPr>
          <a:xfrm>
            <a:off x="521477" y="313631"/>
            <a:ext cx="479938" cy="480111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  <p:cxnSp>
        <p:nvCxnSpPr>
          <p:cNvPr id="5" name="直接连接符 4"/>
          <p:cNvCxnSpPr/>
          <p:nvPr userDrawn="1">
            <p:custDataLst>
              <p:tags r:id="rId3"/>
            </p:custDataLst>
          </p:nvPr>
        </p:nvCxnSpPr>
        <p:spPr>
          <a:xfrm>
            <a:off x="518095" y="865493"/>
            <a:ext cx="2601171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4"/>
            </p:custDataLst>
          </p:nvPr>
        </p:nvSpPr>
        <p:spPr>
          <a:xfrm>
            <a:off x="1034095" y="172206"/>
            <a:ext cx="2140095" cy="69612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sz="37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288647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518095" y="865493"/>
            <a:ext cx="2601171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1034095" y="169372"/>
            <a:ext cx="2140095" cy="69612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sz="37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37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521477" y="313631"/>
            <a:ext cx="479938" cy="480111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5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518095" y="865493"/>
            <a:ext cx="2601171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1034095" y="180754"/>
            <a:ext cx="2140095" cy="69612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sz="37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37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521477" y="313631"/>
            <a:ext cx="479938" cy="480111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518095" y="865493"/>
            <a:ext cx="2601171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1034095" y="180754"/>
            <a:ext cx="2140095" cy="69612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sz="37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37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521477" y="313631"/>
            <a:ext cx="479938" cy="480111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64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>
            <p:custDataLst>
              <p:tags r:id="rId1"/>
            </p:custDataLst>
          </p:nvPr>
        </p:nvCxnSpPr>
        <p:spPr>
          <a:xfrm>
            <a:off x="3" y="1124633"/>
            <a:ext cx="12190413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>
            <p:custDataLst>
              <p:tags r:id="rId2"/>
            </p:custDataLst>
          </p:nvPr>
        </p:nvCxnSpPr>
        <p:spPr>
          <a:xfrm>
            <a:off x="518095" y="865493"/>
            <a:ext cx="2601171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23"/>
          <p:cNvSpPr txBox="1"/>
          <p:nvPr userDrawn="1">
            <p:custDataLst>
              <p:tags r:id="rId3"/>
            </p:custDataLst>
          </p:nvPr>
        </p:nvSpPr>
        <p:spPr>
          <a:xfrm>
            <a:off x="1034095" y="172206"/>
            <a:ext cx="2140095" cy="69612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r>
              <a:rPr lang="zh-CN" altLang="en-US" sz="37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7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菱形 8"/>
          <p:cNvSpPr/>
          <p:nvPr userDrawn="1">
            <p:custDataLst>
              <p:tags r:id="rId4"/>
            </p:custDataLst>
          </p:nvPr>
        </p:nvSpPr>
        <p:spPr>
          <a:xfrm>
            <a:off x="521477" y="313631"/>
            <a:ext cx="479938" cy="480111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anchor="ctr"/>
          <a:lstStyle/>
          <a:p>
            <a:pPr algn="ctr">
              <a:defRPr/>
            </a:pPr>
            <a:endParaRPr kumimoji="1" lang="zh-CN" altLang="en-US">
              <a:ln>
                <a:solidFill>
                  <a:srgbClr val="E6A774"/>
                </a:solidFill>
              </a:ln>
              <a:solidFill>
                <a:srgbClr val="E6A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6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>
            <a:spLocks noChangeArrowheads="1"/>
          </p:cNvSpPr>
          <p:nvPr userDrawn="1"/>
        </p:nvSpPr>
        <p:spPr bwMode="auto">
          <a:xfrm>
            <a:off x="1484769" y="356923"/>
            <a:ext cx="2165551" cy="69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88" tIns="60944" rIns="121888" bIns="609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1" lang="zh-CN" altLang="en-US" sz="3700" b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863600" y="1049029"/>
            <a:ext cx="11328400" cy="847"/>
          </a:xfrm>
          <a:prstGeom prst="line">
            <a:avLst/>
          </a:prstGeom>
          <a:ln w="3810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5350" y="260776"/>
            <a:ext cx="654473" cy="92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3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17556" b="14741"/>
          <a:stretch>
            <a:fillRect/>
          </a:stretch>
        </p:blipFill>
        <p:spPr>
          <a:xfrm>
            <a:off x="753443" y="328587"/>
            <a:ext cx="10682696" cy="6265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lum contrast="-12000"/>
          </a:blip>
          <a:srcRect t="40148" b="36667"/>
          <a:stretch>
            <a:fillRect/>
          </a:stretch>
        </p:blipFill>
        <p:spPr>
          <a:xfrm>
            <a:off x="2731422" y="1220328"/>
            <a:ext cx="6727583" cy="115310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462819" y="1333059"/>
            <a:ext cx="3263938" cy="779881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pPr algn="ctr"/>
            <a:r>
              <a:rPr lang="zh-CN" altLang="en-US" sz="4300" b="0" dirty="0" smtClean="0"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4300" b="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09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562" y="260834"/>
            <a:ext cx="1712277" cy="69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8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21904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4" indent="-457144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3" algn="l" defTabSz="1219049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6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2" algn="l" defTabSz="1219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9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2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4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4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30.w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28.wmf"/><Relationship Id="rId1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://image.baidu.com/i?ct=503316480&amp;z=603635202&amp;tn=baiduimagedetail&amp;word=&#27088;&#26641;&amp;in=152" TargetMode="External"/><Relationship Id="rId7" Type="http://schemas.openxmlformats.org/officeDocument/2006/relationships/image" Target="../media/image10.png"/><Relationship Id="rId12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5.wdp"/><Relationship Id="rId3" Type="http://schemas.openxmlformats.org/officeDocument/2006/relationships/image" Target="../media/image13.tif"/><Relationship Id="rId7" Type="http://schemas.openxmlformats.org/officeDocument/2006/relationships/image" Target="../media/image8.jpe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mage.baidu.com/i?ct=503316480&amp;z=603635202&amp;tn=baiduimagedetail&amp;word=&#27088;&#26641;&amp;in=152" TargetMode="External"/><Relationship Id="rId11" Type="http://schemas.microsoft.com/office/2007/relationships/hdphoto" Target="../media/hdphoto2.wdp"/><Relationship Id="rId5" Type="http://schemas.openxmlformats.org/officeDocument/2006/relationships/image" Target="../media/image15.tif"/><Relationship Id="rId15" Type="http://schemas.microsoft.com/office/2007/relationships/hdphoto" Target="../media/hdphoto6.wdp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microsoft.com/office/2007/relationships/hdphoto" Target="../media/hdphoto1.wdp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://image.baidu.com/i?ct=503316480&amp;z=603635202&amp;tn=baiduimagedetail&amp;word=&#27088;&#26641;&amp;in=152" TargetMode="External"/><Relationship Id="rId7" Type="http://schemas.openxmlformats.org/officeDocument/2006/relationships/image" Target="../media/image10.png"/><Relationship Id="rId12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openxmlformats.org/officeDocument/2006/relationships/image" Target="../media/image8.jpe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56156" y="3291851"/>
            <a:ext cx="7933898" cy="196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5575" algn="l"/>
              </a:tabLst>
              <a:defRPr sz="20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0" dirty="0">
                <a:latin typeface="黑体" pitchFamily="2" charset="-122"/>
                <a:ea typeface="黑体" pitchFamily="2" charset="-122"/>
              </a:rPr>
              <a:t>1.2</a:t>
            </a:r>
            <a:r>
              <a:rPr lang="en-US" altLang="zh-CN" sz="4800" b="0" dirty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4800" b="0" dirty="0">
                <a:latin typeface="黑体" pitchFamily="2" charset="-122"/>
                <a:ea typeface="黑体" pitchFamily="2" charset="-122"/>
              </a:rPr>
              <a:t>有理数及其大小比较</a:t>
            </a:r>
            <a:endParaRPr lang="en-US" altLang="zh-CN" sz="4800" b="0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8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1.2.1   </a:t>
            </a:r>
            <a:r>
              <a:rPr lang="zh-CN" altLang="en-US" sz="48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数轴</a:t>
            </a:r>
            <a:r>
              <a:rPr lang="en-US" altLang="zh-CN" sz="4800" b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sz="4800" b="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142842" y="1798505"/>
            <a:ext cx="6924184" cy="1138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917" tIns="60958" rIns="121917" bIns="6095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6600" b="0" dirty="0" err="1">
                <a:latin typeface="隶书" pitchFamily="49" charset="-122"/>
                <a:ea typeface="隶书" pitchFamily="49" charset="-122"/>
              </a:rPr>
              <a:t>第一章</a:t>
            </a:r>
            <a:r>
              <a:rPr lang="zh-CN" altLang="en-US" sz="6600" b="0" dirty="0"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en-US" sz="6600" b="0" dirty="0" err="1">
                <a:latin typeface="隶书" pitchFamily="49" charset="-122"/>
                <a:ea typeface="隶书" pitchFamily="49" charset="-122"/>
              </a:rPr>
              <a:t>有理数</a:t>
            </a:r>
            <a:endParaRPr lang="zh-CN" altLang="en-US" sz="6600" b="0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796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241"/>
          <p:cNvSpPr txBox="1">
            <a:spLocks noChangeArrowheads="1"/>
          </p:cNvSpPr>
          <p:nvPr/>
        </p:nvSpPr>
        <p:spPr bwMode="auto">
          <a:xfrm>
            <a:off x="1179002" y="2276763"/>
            <a:ext cx="10336454" cy="233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画一条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水平直线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，在直线上取一点表示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，并把这个点叫作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原点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，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选取某一长度作为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单位长度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，规定直线上向右的方向为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正方向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，就得到下面的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数轴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1203" name="圆角矩形 31"/>
          <p:cNvSpPr>
            <a:spLocks noChangeArrowheads="1"/>
          </p:cNvSpPr>
          <p:nvPr/>
        </p:nvSpPr>
        <p:spPr bwMode="auto">
          <a:xfrm>
            <a:off x="4699209" y="1350331"/>
            <a:ext cx="2704748" cy="8078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rgbClr val="00B050"/>
            </a:solidFill>
            <a:round/>
            <a:headEnd/>
            <a:tailEnd/>
          </a:ln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7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类比归纳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9" t="12937" r="12987" b="7109"/>
          <a:stretch/>
        </p:blipFill>
        <p:spPr bwMode="auto">
          <a:xfrm>
            <a:off x="3817502" y="1248672"/>
            <a:ext cx="952375" cy="92311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870083" y="4994372"/>
            <a:ext cx="6425914" cy="769663"/>
            <a:chOff x="1894644" y="3157339"/>
            <a:chExt cx="4820063" cy="577114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1894644" y="3392564"/>
              <a:ext cx="4820063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8326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73826" y="3157339"/>
              <a:ext cx="0" cy="225287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3914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9502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7150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1562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597426" y="3269982"/>
              <a:ext cx="0" cy="11264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337972" y="3353668"/>
              <a:ext cx="3871707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b="1" dirty="0">
                  <a:latin typeface="Times New Roman" pitchFamily="18" charset="0"/>
                  <a:cs typeface="Times New Roman" pitchFamily="18" charset="0"/>
                </a:rPr>
                <a:t>-3      -2      -1      0       1       2       3</a:t>
              </a:r>
              <a:endParaRPr lang="zh-CN" altLang="en-US" sz="27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6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99"/>
          <p:cNvSpPr txBox="1"/>
          <p:nvPr/>
        </p:nvSpPr>
        <p:spPr>
          <a:xfrm>
            <a:off x="1262245" y="1166811"/>
            <a:ext cx="3157558" cy="86177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indent="355591"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数轴的画法：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45024" y="1861533"/>
            <a:ext cx="9513476" cy="72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0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0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 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</a:rPr>
              <a:t>画一条水平直线，定原点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</a:rPr>
              <a:t>，原点表示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</a:rPr>
              <a:t>0.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6151" name="直接连接符 79881"/>
          <p:cNvSpPr>
            <a:spLocks noChangeShapeType="1"/>
          </p:cNvSpPr>
          <p:nvPr/>
        </p:nvSpPr>
        <p:spPr bwMode="auto">
          <a:xfrm flipV="1">
            <a:off x="2188350" y="5484963"/>
            <a:ext cx="158517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61893" y="5374879"/>
            <a:ext cx="340738" cy="546027"/>
            <a:chOff x="1979" y="7913"/>
            <a:chExt cx="537" cy="860"/>
          </a:xfrm>
        </p:grpSpPr>
        <p:sp>
          <p:nvSpPr>
            <p:cNvPr id="52270" name="直接连接符 79883"/>
            <p:cNvSpPr>
              <a:spLocks noChangeShapeType="1"/>
            </p:cNvSpPr>
            <p:nvPr/>
          </p:nvSpPr>
          <p:spPr bwMode="auto">
            <a:xfrm>
              <a:off x="2225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71" name="文本框 79890"/>
            <p:cNvSpPr txBox="1">
              <a:spLocks noChangeArrowheads="1"/>
            </p:cNvSpPr>
            <p:nvPr/>
          </p:nvSpPr>
          <p:spPr bwMode="auto">
            <a:xfrm>
              <a:off x="1979" y="8046"/>
              <a:ext cx="53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0</a:t>
              </a: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56081" y="2646656"/>
            <a:ext cx="10599943" cy="132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Arial" pitchFamily="34" charset="0"/>
              </a:rPr>
              <a:t>    </a:t>
            </a:r>
            <a:r>
              <a:rPr lang="en-US" altLang="zh-CN" sz="3000" b="1" dirty="0">
                <a:latin typeface="Times New Roman" pitchFamily="18" charset="0"/>
                <a:ea typeface="黑体" pitchFamily="49" charset="-122"/>
                <a:cs typeface="Times New Roman" pitchFamily="18" charset="0"/>
                <a:sym typeface="Arial" pitchFamily="34" charset="0"/>
              </a:rPr>
              <a:t>2. 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规定从原点向右为正方向，那么相反的方向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(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从原点向左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    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则为负方向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.</a:t>
            </a:r>
            <a:endParaRPr lang="zh-CN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53851" y="3965704"/>
            <a:ext cx="5775631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 b="1" dirty="0">
                <a:latin typeface="Times New Roman" pitchFamily="18" charset="0"/>
                <a:ea typeface="黑体" pitchFamily="49" charset="-122"/>
                <a:cs typeface="Times New Roman" pitchFamily="18" charset="0"/>
                <a:sym typeface="Arial" pitchFamily="34" charset="0"/>
              </a:rPr>
              <a:t>3. </a:t>
            </a:r>
            <a:r>
              <a:rPr lang="zh-CN" altLang="en-US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选择适当的长度为单位长度</a:t>
            </a:r>
            <a:r>
              <a:rPr lang="en-US" altLang="zh-CN" sz="30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97531" y="5794329"/>
            <a:ext cx="56681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</a:t>
            </a:r>
          </a:p>
        </p:txBody>
      </p:sp>
      <p:grpSp>
        <p:nvGrpSpPr>
          <p:cNvPr id="7" name="组合 10"/>
          <p:cNvGrpSpPr>
            <a:grpSpLocks/>
          </p:cNvGrpSpPr>
          <p:nvPr/>
        </p:nvGrpSpPr>
        <p:grpSpPr bwMode="auto">
          <a:xfrm>
            <a:off x="4179875" y="5357941"/>
            <a:ext cx="1511103" cy="546027"/>
            <a:chOff x="4328" y="7661"/>
            <a:chExt cx="3104" cy="860"/>
          </a:xfrm>
        </p:grpSpPr>
        <p:sp>
          <p:nvSpPr>
            <p:cNvPr id="52266" name="直接连接符 79881"/>
            <p:cNvSpPr>
              <a:spLocks noChangeShapeType="1"/>
            </p:cNvSpPr>
            <p:nvPr/>
          </p:nvSpPr>
          <p:spPr bwMode="auto">
            <a:xfrm flipV="1">
              <a:off x="4328" y="7833"/>
              <a:ext cx="310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2267" name="组合 7"/>
            <p:cNvGrpSpPr>
              <a:grpSpLocks/>
            </p:cNvGrpSpPr>
            <p:nvPr/>
          </p:nvGrpSpPr>
          <p:grpSpPr bwMode="auto">
            <a:xfrm>
              <a:off x="5632" y="7661"/>
              <a:ext cx="537" cy="860"/>
              <a:chOff x="1929" y="7913"/>
              <a:chExt cx="538" cy="860"/>
            </a:xfrm>
          </p:grpSpPr>
          <p:sp>
            <p:nvSpPr>
              <p:cNvPr id="52268" name="直接连接符 79883"/>
              <p:cNvSpPr>
                <a:spLocks noChangeShapeType="1"/>
              </p:cNvSpPr>
              <p:nvPr/>
            </p:nvSpPr>
            <p:spPr bwMode="auto">
              <a:xfrm>
                <a:off x="2226" y="7913"/>
                <a:ext cx="0" cy="17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2269" name="文本框 79890"/>
              <p:cNvSpPr txBox="1">
                <a:spLocks noChangeArrowheads="1"/>
              </p:cNvSpPr>
              <p:nvPr/>
            </p:nvSpPr>
            <p:spPr bwMode="auto">
              <a:xfrm>
                <a:off x="1929" y="8046"/>
                <a:ext cx="538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0</a:t>
                </a:r>
              </a:p>
            </p:txBody>
          </p:sp>
        </p:grpSp>
      </p:grp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5608439" y="5472260"/>
            <a:ext cx="251851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19"/>
          <p:cNvGrpSpPr>
            <a:grpSpLocks/>
          </p:cNvGrpSpPr>
          <p:nvPr/>
        </p:nvGrpSpPr>
        <p:grpSpPr bwMode="auto">
          <a:xfrm>
            <a:off x="6173516" y="5357929"/>
            <a:ext cx="3593632" cy="546596"/>
            <a:chOff x="8483" y="7748"/>
            <a:chExt cx="3269" cy="859"/>
          </a:xfrm>
        </p:grpSpPr>
        <p:grpSp>
          <p:nvGrpSpPr>
            <p:cNvPr id="52260" name="组合 13"/>
            <p:cNvGrpSpPr>
              <a:grpSpLocks/>
            </p:cNvGrpSpPr>
            <p:nvPr/>
          </p:nvGrpSpPr>
          <p:grpSpPr bwMode="auto">
            <a:xfrm>
              <a:off x="8483" y="7748"/>
              <a:ext cx="3104" cy="859"/>
              <a:chOff x="4328" y="7661"/>
              <a:chExt cx="3104" cy="859"/>
            </a:xfrm>
          </p:grpSpPr>
          <p:sp>
            <p:nvSpPr>
              <p:cNvPr id="52262" name="直接连接符 79881"/>
              <p:cNvSpPr>
                <a:spLocks noChangeShapeType="1"/>
              </p:cNvSpPr>
              <p:nvPr/>
            </p:nvSpPr>
            <p:spPr bwMode="auto">
              <a:xfrm flipV="1">
                <a:off x="4328" y="7833"/>
                <a:ext cx="310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52263" name="组合 15"/>
              <p:cNvGrpSpPr>
                <a:grpSpLocks/>
              </p:cNvGrpSpPr>
              <p:nvPr/>
            </p:nvGrpSpPr>
            <p:grpSpPr bwMode="auto">
              <a:xfrm>
                <a:off x="5788" y="7661"/>
                <a:ext cx="538" cy="859"/>
                <a:chOff x="2085" y="7913"/>
                <a:chExt cx="538" cy="859"/>
              </a:xfrm>
            </p:grpSpPr>
            <p:sp>
              <p:nvSpPr>
                <p:cNvPr id="52264" name="直接连接符 79883"/>
                <p:cNvSpPr>
                  <a:spLocks noChangeShapeType="1"/>
                </p:cNvSpPr>
                <p:nvPr/>
              </p:nvSpPr>
              <p:spPr bwMode="auto">
                <a:xfrm>
                  <a:off x="2226" y="7913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2265" name="文本框 79890"/>
                <p:cNvSpPr txBox="1">
                  <a:spLocks noChangeArrowheads="1"/>
                </p:cNvSpPr>
                <p:nvPr/>
              </p:nvSpPr>
              <p:spPr bwMode="auto">
                <a:xfrm>
                  <a:off x="2085" y="8046"/>
                  <a:ext cx="538" cy="7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  <a:cs typeface="Times New Roman" pitchFamily="18" charset="0"/>
                    </a:rPr>
                    <a:t>0</a:t>
                  </a:r>
                </a:p>
              </p:txBody>
            </p:sp>
          </p:grpSp>
        </p:grpSp>
        <p:cxnSp>
          <p:nvCxnSpPr>
            <p:cNvPr id="52261" name="直接箭头连接符 18"/>
            <p:cNvCxnSpPr>
              <a:cxnSpLocks noChangeShapeType="1"/>
            </p:cNvCxnSpPr>
            <p:nvPr/>
          </p:nvCxnSpPr>
          <p:spPr bwMode="auto">
            <a:xfrm>
              <a:off x="11523" y="7937"/>
              <a:ext cx="229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2" name="组合 21"/>
          <p:cNvGrpSpPr>
            <a:grpSpLocks/>
          </p:cNvGrpSpPr>
          <p:nvPr/>
        </p:nvGrpSpPr>
        <p:grpSpPr bwMode="auto">
          <a:xfrm>
            <a:off x="8268743" y="5345238"/>
            <a:ext cx="342855" cy="546027"/>
            <a:chOff x="1979" y="7913"/>
            <a:chExt cx="538" cy="860"/>
          </a:xfrm>
        </p:grpSpPr>
        <p:sp>
          <p:nvSpPr>
            <p:cNvPr id="52258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59" name="文本框 79890"/>
            <p:cNvSpPr txBox="1">
              <a:spLocks noChangeArrowheads="1"/>
            </p:cNvSpPr>
            <p:nvPr/>
          </p:nvSpPr>
          <p:spPr bwMode="auto">
            <a:xfrm>
              <a:off x="1979" y="8046"/>
              <a:ext cx="538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14" name="组合 24"/>
          <p:cNvGrpSpPr>
            <a:grpSpLocks/>
          </p:cNvGrpSpPr>
          <p:nvPr/>
        </p:nvGrpSpPr>
        <p:grpSpPr bwMode="auto">
          <a:xfrm>
            <a:off x="8755513" y="5340992"/>
            <a:ext cx="340738" cy="546596"/>
            <a:chOff x="1979" y="7913"/>
            <a:chExt cx="538" cy="859"/>
          </a:xfrm>
        </p:grpSpPr>
        <p:sp>
          <p:nvSpPr>
            <p:cNvPr id="52256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57" name="文本框 79890"/>
            <p:cNvSpPr txBox="1">
              <a:spLocks noChangeArrowheads="1"/>
            </p:cNvSpPr>
            <p:nvPr/>
          </p:nvSpPr>
          <p:spPr bwMode="auto">
            <a:xfrm>
              <a:off x="1979" y="8046"/>
              <a:ext cx="53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15" name="组合 27"/>
          <p:cNvGrpSpPr>
            <a:grpSpLocks/>
          </p:cNvGrpSpPr>
          <p:nvPr/>
        </p:nvGrpSpPr>
        <p:grpSpPr bwMode="auto">
          <a:xfrm>
            <a:off x="9185139" y="5340992"/>
            <a:ext cx="340740" cy="546596"/>
            <a:chOff x="1979" y="7913"/>
            <a:chExt cx="538" cy="859"/>
          </a:xfrm>
        </p:grpSpPr>
        <p:sp>
          <p:nvSpPr>
            <p:cNvPr id="52254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55" name="文本框 79890"/>
            <p:cNvSpPr txBox="1">
              <a:spLocks noChangeArrowheads="1"/>
            </p:cNvSpPr>
            <p:nvPr/>
          </p:nvSpPr>
          <p:spPr bwMode="auto">
            <a:xfrm>
              <a:off x="1979" y="8046"/>
              <a:ext cx="538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16" name="组合 30"/>
          <p:cNvGrpSpPr>
            <a:grpSpLocks/>
          </p:cNvGrpSpPr>
          <p:nvPr/>
        </p:nvGrpSpPr>
        <p:grpSpPr bwMode="auto">
          <a:xfrm>
            <a:off x="7157636" y="5340992"/>
            <a:ext cx="550262" cy="546596"/>
            <a:chOff x="1839" y="7913"/>
            <a:chExt cx="864" cy="859"/>
          </a:xfrm>
        </p:grpSpPr>
        <p:sp>
          <p:nvSpPr>
            <p:cNvPr id="52252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53" name="文本框 79890"/>
            <p:cNvSpPr txBox="1">
              <a:spLocks noChangeArrowheads="1"/>
            </p:cNvSpPr>
            <p:nvPr/>
          </p:nvSpPr>
          <p:spPr bwMode="auto">
            <a:xfrm>
              <a:off x="1839" y="8046"/>
              <a:ext cx="864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17" name="组合 33"/>
          <p:cNvGrpSpPr>
            <a:grpSpLocks/>
          </p:cNvGrpSpPr>
          <p:nvPr/>
        </p:nvGrpSpPr>
        <p:grpSpPr bwMode="auto">
          <a:xfrm>
            <a:off x="6656053" y="5341000"/>
            <a:ext cx="586240" cy="546121"/>
            <a:chOff x="1839" y="7913"/>
            <a:chExt cx="924" cy="857"/>
          </a:xfrm>
        </p:grpSpPr>
        <p:sp>
          <p:nvSpPr>
            <p:cNvPr id="52250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51" name="文本框 79890"/>
            <p:cNvSpPr txBox="1">
              <a:spLocks noChangeArrowheads="1"/>
            </p:cNvSpPr>
            <p:nvPr/>
          </p:nvSpPr>
          <p:spPr bwMode="auto">
            <a:xfrm>
              <a:off x="1839" y="8046"/>
              <a:ext cx="924" cy="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-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18" name="组合 36"/>
          <p:cNvGrpSpPr>
            <a:grpSpLocks/>
          </p:cNvGrpSpPr>
          <p:nvPr/>
        </p:nvGrpSpPr>
        <p:grpSpPr bwMode="auto">
          <a:xfrm>
            <a:off x="6148118" y="5340992"/>
            <a:ext cx="507934" cy="546596"/>
            <a:chOff x="1827" y="7913"/>
            <a:chExt cx="804" cy="859"/>
          </a:xfrm>
        </p:grpSpPr>
        <p:sp>
          <p:nvSpPr>
            <p:cNvPr id="52248" name="直接连接符 79883"/>
            <p:cNvSpPr>
              <a:spLocks noChangeShapeType="1"/>
            </p:cNvSpPr>
            <p:nvPr/>
          </p:nvSpPr>
          <p:spPr bwMode="auto">
            <a:xfrm>
              <a:off x="2226" y="7913"/>
              <a:ext cx="0" cy="17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49" name="文本框 79890"/>
            <p:cNvSpPr txBox="1">
              <a:spLocks noChangeArrowheads="1"/>
            </p:cNvSpPr>
            <p:nvPr/>
          </p:nvSpPr>
          <p:spPr bwMode="auto">
            <a:xfrm>
              <a:off x="1827" y="8046"/>
              <a:ext cx="804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-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757649" y="5781378"/>
            <a:ext cx="56681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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774116" y="5829315"/>
            <a:ext cx="56681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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1839145" y="4522059"/>
            <a:ext cx="9125879" cy="617744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/>
        </p:spPr>
        <p:txBody>
          <a:bodyPr lIns="108850" tIns="54425" rIns="108850" bIns="5442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一画    二定    三方向    四单位</a:t>
            </a:r>
          </a:p>
        </p:txBody>
      </p:sp>
    </p:spTree>
    <p:extLst>
      <p:ext uri="{BB962C8B-B14F-4D97-AF65-F5344CB8AC3E}">
        <p14:creationId xmlns:p14="http://schemas.microsoft.com/office/powerpoint/2010/main" val="372721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6151" grpId="0" animBg="1"/>
      <p:bldP spid="4" grpId="0"/>
      <p:bldP spid="5" grpId="0"/>
      <p:bldP spid="6" grpId="0"/>
      <p:bldP spid="40" grpId="0"/>
      <p:bldP spid="41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3"/>
          <p:cNvSpPr>
            <a:spLocks noChangeArrowheads="1" noChangeShapeType="1" noTextEdit="1"/>
          </p:cNvSpPr>
          <p:nvPr/>
        </p:nvSpPr>
        <p:spPr bwMode="auto">
          <a:xfrm>
            <a:off x="2666653" y="2267523"/>
            <a:ext cx="279364" cy="182075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51" name="Freeform 4"/>
          <p:cNvSpPr>
            <a:spLocks noChangeArrowheads="1"/>
          </p:cNvSpPr>
          <p:nvPr/>
        </p:nvSpPr>
        <p:spPr bwMode="auto">
          <a:xfrm>
            <a:off x="3199984" y="2267522"/>
            <a:ext cx="2285702" cy="228653"/>
          </a:xfrm>
          <a:custGeom>
            <a:avLst/>
            <a:gdLst>
              <a:gd name="T0" fmla="*/ 0 w 1776"/>
              <a:gd name="T1" fmla="*/ 2147483647 h 248"/>
              <a:gd name="T2" fmla="*/ 2147483647 w 1776"/>
              <a:gd name="T3" fmla="*/ 0 h 248"/>
              <a:gd name="T4" fmla="*/ 2147483647 w 1776"/>
              <a:gd name="T5" fmla="*/ 2147483647 h 248"/>
              <a:gd name="T6" fmla="*/ 2147483647 w 1776"/>
              <a:gd name="T7" fmla="*/ 2147483647 h 2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76" h="248">
                <a:moveTo>
                  <a:pt x="0" y="240"/>
                </a:moveTo>
                <a:cubicBezTo>
                  <a:pt x="176" y="120"/>
                  <a:pt x="352" y="0"/>
                  <a:pt x="528" y="0"/>
                </a:cubicBezTo>
                <a:cubicBezTo>
                  <a:pt x="704" y="0"/>
                  <a:pt x="848" y="232"/>
                  <a:pt x="1056" y="240"/>
                </a:cubicBezTo>
                <a:cubicBezTo>
                  <a:pt x="1264" y="248"/>
                  <a:pt x="1656" y="80"/>
                  <a:pt x="1776" y="48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2" name="Line 5"/>
          <p:cNvSpPr>
            <a:spLocks noChangeShapeType="1"/>
          </p:cNvSpPr>
          <p:nvPr/>
        </p:nvSpPr>
        <p:spPr bwMode="auto">
          <a:xfrm flipV="1">
            <a:off x="5333306" y="2267522"/>
            <a:ext cx="609521" cy="7621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3" name="Line 6"/>
          <p:cNvSpPr>
            <a:spLocks noChangeShapeType="1"/>
          </p:cNvSpPr>
          <p:nvPr/>
        </p:nvSpPr>
        <p:spPr bwMode="auto">
          <a:xfrm>
            <a:off x="8609479" y="5165910"/>
            <a:ext cx="2117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4" name="Line 7"/>
          <p:cNvSpPr>
            <a:spLocks noChangeShapeType="1"/>
          </p:cNvSpPr>
          <p:nvPr/>
        </p:nvSpPr>
        <p:spPr bwMode="auto">
          <a:xfrm>
            <a:off x="4495215" y="2343740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5" name="Line 8"/>
          <p:cNvSpPr>
            <a:spLocks noChangeShapeType="1"/>
          </p:cNvSpPr>
          <p:nvPr/>
        </p:nvSpPr>
        <p:spPr bwMode="auto">
          <a:xfrm>
            <a:off x="5104735" y="2267523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6" name="Line 9"/>
          <p:cNvSpPr>
            <a:spLocks noChangeShapeType="1"/>
          </p:cNvSpPr>
          <p:nvPr/>
        </p:nvSpPr>
        <p:spPr bwMode="auto">
          <a:xfrm>
            <a:off x="3885694" y="2115087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7" name="WordArt 10"/>
          <p:cNvSpPr>
            <a:spLocks noChangeArrowheads="1" noChangeShapeType="1" noTextEdit="1"/>
          </p:cNvSpPr>
          <p:nvPr/>
        </p:nvSpPr>
        <p:spPr bwMode="auto">
          <a:xfrm>
            <a:off x="4419025" y="2614736"/>
            <a:ext cx="139682" cy="186310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58" name="WordArt 11"/>
          <p:cNvSpPr>
            <a:spLocks noChangeArrowheads="1" noChangeShapeType="1" noTextEdit="1"/>
          </p:cNvSpPr>
          <p:nvPr/>
        </p:nvSpPr>
        <p:spPr bwMode="auto">
          <a:xfrm>
            <a:off x="5041244" y="2496175"/>
            <a:ext cx="139682" cy="184192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59" name="WordArt 12"/>
          <p:cNvSpPr>
            <a:spLocks noChangeArrowheads="1" noChangeShapeType="1" noTextEdit="1"/>
          </p:cNvSpPr>
          <p:nvPr/>
        </p:nvSpPr>
        <p:spPr bwMode="auto">
          <a:xfrm>
            <a:off x="3682520" y="2386083"/>
            <a:ext cx="279364" cy="186310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-2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9229" name="Freeform 13"/>
          <p:cNvSpPr>
            <a:spLocks noChangeArrowheads="1"/>
          </p:cNvSpPr>
          <p:nvPr/>
        </p:nvSpPr>
        <p:spPr bwMode="auto">
          <a:xfrm>
            <a:off x="3199984" y="2267522"/>
            <a:ext cx="2285702" cy="228653"/>
          </a:xfrm>
          <a:custGeom>
            <a:avLst/>
            <a:gdLst>
              <a:gd name="T0" fmla="*/ 0 w 1440"/>
              <a:gd name="T1" fmla="*/ 2147483647 h 144"/>
              <a:gd name="T2" fmla="*/ 2147483647 w 1440"/>
              <a:gd name="T3" fmla="*/ 0 h 144"/>
              <a:gd name="T4" fmla="*/ 2147483647 w 1440"/>
              <a:gd name="T5" fmla="*/ 2147483647 h 144"/>
              <a:gd name="T6" fmla="*/ 2147483647 w 1440"/>
              <a:gd name="T7" fmla="*/ 2147483647 h 1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0" h="144">
                <a:moveTo>
                  <a:pt x="0" y="139"/>
                </a:moveTo>
                <a:cubicBezTo>
                  <a:pt x="143" y="70"/>
                  <a:pt x="285" y="0"/>
                  <a:pt x="428" y="0"/>
                </a:cubicBezTo>
                <a:cubicBezTo>
                  <a:pt x="571" y="0"/>
                  <a:pt x="688" y="135"/>
                  <a:pt x="856" y="139"/>
                </a:cubicBezTo>
                <a:cubicBezTo>
                  <a:pt x="1025" y="144"/>
                  <a:pt x="1343" y="46"/>
                  <a:pt x="1440" y="28"/>
                </a:cubicBezTo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V="1">
            <a:off x="5333306" y="2267522"/>
            <a:ext cx="609521" cy="7621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4" name="WordArt 15"/>
          <p:cNvSpPr>
            <a:spLocks noChangeArrowheads="1" noChangeShapeType="1" noTextEdit="1"/>
          </p:cNvSpPr>
          <p:nvPr/>
        </p:nvSpPr>
        <p:spPr bwMode="auto">
          <a:xfrm>
            <a:off x="5561877" y="2447481"/>
            <a:ext cx="353438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53263" name="WordArt 16"/>
          <p:cNvSpPr>
            <a:spLocks noChangeArrowheads="1" noChangeShapeType="1" noTextEdit="1"/>
          </p:cNvSpPr>
          <p:nvPr/>
        </p:nvSpPr>
        <p:spPr bwMode="auto">
          <a:xfrm>
            <a:off x="6476157" y="2267522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4" name="WordArt 17"/>
          <p:cNvSpPr>
            <a:spLocks noChangeArrowheads="1" noChangeShapeType="1" noTextEdit="1"/>
          </p:cNvSpPr>
          <p:nvPr/>
        </p:nvSpPr>
        <p:spPr bwMode="auto">
          <a:xfrm>
            <a:off x="6476157" y="3182134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5" name="WordArt 18"/>
          <p:cNvSpPr>
            <a:spLocks noChangeArrowheads="1" noChangeShapeType="1" noTextEdit="1"/>
          </p:cNvSpPr>
          <p:nvPr/>
        </p:nvSpPr>
        <p:spPr bwMode="auto">
          <a:xfrm>
            <a:off x="6476157" y="4172964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6.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6" name="WordArt 20"/>
          <p:cNvSpPr>
            <a:spLocks noChangeArrowheads="1" noChangeShapeType="1" noTextEdit="1"/>
          </p:cNvSpPr>
          <p:nvPr/>
        </p:nvSpPr>
        <p:spPr bwMode="auto">
          <a:xfrm>
            <a:off x="2666653" y="3182134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7" name="WordArt 21"/>
          <p:cNvSpPr>
            <a:spLocks noChangeArrowheads="1" noChangeShapeType="1" noTextEdit="1"/>
          </p:cNvSpPr>
          <p:nvPr/>
        </p:nvSpPr>
        <p:spPr bwMode="auto">
          <a:xfrm>
            <a:off x="2666653" y="5087575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7.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8" name="WordArt 22"/>
          <p:cNvSpPr>
            <a:spLocks noChangeArrowheads="1" noChangeShapeType="1" noTextEdit="1"/>
          </p:cNvSpPr>
          <p:nvPr/>
        </p:nvSpPr>
        <p:spPr bwMode="auto">
          <a:xfrm>
            <a:off x="2666653" y="4172964"/>
            <a:ext cx="30476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69" name="WordArt 24"/>
          <p:cNvSpPr>
            <a:spLocks noChangeArrowheads="1" noChangeShapeType="1" noTextEdit="1"/>
          </p:cNvSpPr>
          <p:nvPr/>
        </p:nvSpPr>
        <p:spPr bwMode="auto">
          <a:xfrm>
            <a:off x="6476157" y="5201903"/>
            <a:ext cx="304760" cy="26252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8.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70" name="Line 25"/>
          <p:cNvSpPr>
            <a:spLocks noChangeShapeType="1"/>
          </p:cNvSpPr>
          <p:nvPr/>
        </p:nvSpPr>
        <p:spPr bwMode="auto">
          <a:xfrm>
            <a:off x="6933297" y="2191305"/>
            <a:ext cx="838091" cy="3810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71" name="Line 26"/>
          <p:cNvSpPr>
            <a:spLocks noChangeShapeType="1"/>
          </p:cNvSpPr>
          <p:nvPr/>
        </p:nvSpPr>
        <p:spPr bwMode="auto">
          <a:xfrm flipV="1">
            <a:off x="7771388" y="2191305"/>
            <a:ext cx="2057132" cy="38108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>
            <a:off x="6933297" y="2191305"/>
            <a:ext cx="838091" cy="3810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 flipV="1">
            <a:off x="7771388" y="2191305"/>
            <a:ext cx="2057132" cy="3810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74" name="Line 29"/>
          <p:cNvSpPr>
            <a:spLocks noChangeShapeType="1"/>
          </p:cNvSpPr>
          <p:nvPr/>
        </p:nvSpPr>
        <p:spPr bwMode="auto">
          <a:xfrm>
            <a:off x="8228529" y="2343740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75" name="Line 30"/>
          <p:cNvSpPr>
            <a:spLocks noChangeShapeType="1"/>
          </p:cNvSpPr>
          <p:nvPr/>
        </p:nvSpPr>
        <p:spPr bwMode="auto">
          <a:xfrm>
            <a:off x="8990430" y="2191305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76" name="Line 31"/>
          <p:cNvSpPr>
            <a:spLocks noChangeShapeType="1"/>
          </p:cNvSpPr>
          <p:nvPr/>
        </p:nvSpPr>
        <p:spPr bwMode="auto">
          <a:xfrm>
            <a:off x="7542818" y="2343740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77" name="WordArt 32"/>
          <p:cNvSpPr>
            <a:spLocks noChangeArrowheads="1" noChangeShapeType="1" noTextEdit="1"/>
          </p:cNvSpPr>
          <p:nvPr/>
        </p:nvSpPr>
        <p:spPr bwMode="auto">
          <a:xfrm>
            <a:off x="7161868" y="2572393"/>
            <a:ext cx="380950" cy="228653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78" name="WordArt 33"/>
          <p:cNvSpPr>
            <a:spLocks noChangeArrowheads="1" noChangeShapeType="1" noTextEdit="1"/>
          </p:cNvSpPr>
          <p:nvPr/>
        </p:nvSpPr>
        <p:spPr bwMode="auto">
          <a:xfrm>
            <a:off x="8152339" y="2572394"/>
            <a:ext cx="15238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79" name="WordArt 34"/>
          <p:cNvSpPr>
            <a:spLocks noChangeArrowheads="1" noChangeShapeType="1" noTextEdit="1"/>
          </p:cNvSpPr>
          <p:nvPr/>
        </p:nvSpPr>
        <p:spPr bwMode="auto">
          <a:xfrm>
            <a:off x="8914240" y="2419959"/>
            <a:ext cx="190475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25632" name="WordArt 35"/>
          <p:cNvSpPr>
            <a:spLocks noChangeArrowheads="1" noChangeShapeType="1" noTextEdit="1"/>
          </p:cNvSpPr>
          <p:nvPr/>
        </p:nvSpPr>
        <p:spPr bwMode="auto">
          <a:xfrm>
            <a:off x="9523761" y="2447481"/>
            <a:ext cx="353438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53281" name="Line 36"/>
          <p:cNvSpPr>
            <a:spLocks noChangeShapeType="1"/>
          </p:cNvSpPr>
          <p:nvPr/>
        </p:nvSpPr>
        <p:spPr bwMode="auto">
          <a:xfrm>
            <a:off x="3199983" y="3334570"/>
            <a:ext cx="274284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82" name="Line 37"/>
          <p:cNvSpPr>
            <a:spLocks noChangeShapeType="1"/>
          </p:cNvSpPr>
          <p:nvPr/>
        </p:nvSpPr>
        <p:spPr bwMode="auto">
          <a:xfrm>
            <a:off x="4723785" y="318213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83" name="Line 38"/>
          <p:cNvSpPr>
            <a:spLocks noChangeShapeType="1"/>
          </p:cNvSpPr>
          <p:nvPr/>
        </p:nvSpPr>
        <p:spPr bwMode="auto">
          <a:xfrm>
            <a:off x="5333306" y="318213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84" name="Line 39"/>
          <p:cNvSpPr>
            <a:spLocks noChangeShapeType="1"/>
          </p:cNvSpPr>
          <p:nvPr/>
        </p:nvSpPr>
        <p:spPr bwMode="auto">
          <a:xfrm>
            <a:off x="4114264" y="318213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85" name="Line 40"/>
          <p:cNvSpPr>
            <a:spLocks noChangeShapeType="1"/>
          </p:cNvSpPr>
          <p:nvPr/>
        </p:nvSpPr>
        <p:spPr bwMode="auto">
          <a:xfrm>
            <a:off x="3504744" y="318213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86" name="WordArt 41"/>
          <p:cNvSpPr>
            <a:spLocks noChangeArrowheads="1" noChangeShapeType="1" noTextEdit="1"/>
          </p:cNvSpPr>
          <p:nvPr/>
        </p:nvSpPr>
        <p:spPr bwMode="auto">
          <a:xfrm>
            <a:off x="5257116" y="3482771"/>
            <a:ext cx="15238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87" name="WordArt 42"/>
          <p:cNvSpPr>
            <a:spLocks noChangeArrowheads="1" noChangeShapeType="1" noTextEdit="1"/>
          </p:cNvSpPr>
          <p:nvPr/>
        </p:nvSpPr>
        <p:spPr bwMode="auto">
          <a:xfrm>
            <a:off x="3885694" y="3487006"/>
            <a:ext cx="30476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88" name="WordArt 43"/>
          <p:cNvSpPr>
            <a:spLocks noChangeArrowheads="1" noChangeShapeType="1" noTextEdit="1"/>
          </p:cNvSpPr>
          <p:nvPr/>
        </p:nvSpPr>
        <p:spPr bwMode="auto">
          <a:xfrm>
            <a:off x="5028546" y="5388212"/>
            <a:ext cx="30476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-2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89" name="WordArt 44"/>
          <p:cNvSpPr>
            <a:spLocks noChangeArrowheads="1" noChangeShapeType="1" noTextEdit="1"/>
          </p:cNvSpPr>
          <p:nvPr/>
        </p:nvSpPr>
        <p:spPr bwMode="auto">
          <a:xfrm>
            <a:off x="4647595" y="3487006"/>
            <a:ext cx="7619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90" name="Line 45"/>
          <p:cNvSpPr>
            <a:spLocks noChangeShapeType="1"/>
          </p:cNvSpPr>
          <p:nvPr/>
        </p:nvSpPr>
        <p:spPr bwMode="auto">
          <a:xfrm>
            <a:off x="7085678" y="3334570"/>
            <a:ext cx="274284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91" name="Line 46"/>
          <p:cNvSpPr>
            <a:spLocks noChangeShapeType="1"/>
          </p:cNvSpPr>
          <p:nvPr/>
        </p:nvSpPr>
        <p:spPr bwMode="auto">
          <a:xfrm>
            <a:off x="7999959" y="318213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63" name="AutoShape 47"/>
          <p:cNvSpPr>
            <a:spLocks noChangeArrowheads="1"/>
          </p:cNvSpPr>
          <p:nvPr/>
        </p:nvSpPr>
        <p:spPr bwMode="auto">
          <a:xfrm>
            <a:off x="4342835" y="3258352"/>
            <a:ext cx="152380" cy="76218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45" name="WordArt 48"/>
          <p:cNvSpPr>
            <a:spLocks noChangeArrowheads="1" noChangeShapeType="1" noTextEdit="1"/>
          </p:cNvSpPr>
          <p:nvPr/>
        </p:nvSpPr>
        <p:spPr bwMode="auto">
          <a:xfrm>
            <a:off x="5561877" y="3514528"/>
            <a:ext cx="353438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9265" name="AutoShape 49"/>
          <p:cNvSpPr>
            <a:spLocks noChangeArrowheads="1"/>
          </p:cNvSpPr>
          <p:nvPr/>
        </p:nvSpPr>
        <p:spPr bwMode="auto">
          <a:xfrm>
            <a:off x="8838050" y="3258352"/>
            <a:ext cx="152380" cy="76218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95" name="WordArt 50"/>
          <p:cNvSpPr>
            <a:spLocks noChangeArrowheads="1" noChangeShapeType="1" noTextEdit="1"/>
          </p:cNvSpPr>
          <p:nvPr/>
        </p:nvSpPr>
        <p:spPr bwMode="auto">
          <a:xfrm>
            <a:off x="7923769" y="3482771"/>
            <a:ext cx="15238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25648" name="WordArt 51"/>
          <p:cNvSpPr>
            <a:spLocks noChangeArrowheads="1" noChangeShapeType="1" noTextEdit="1"/>
          </p:cNvSpPr>
          <p:nvPr/>
        </p:nvSpPr>
        <p:spPr bwMode="auto">
          <a:xfrm>
            <a:off x="9523761" y="3487006"/>
            <a:ext cx="353438" cy="351448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53297" name="Line 52"/>
          <p:cNvSpPr>
            <a:spLocks noChangeShapeType="1"/>
          </p:cNvSpPr>
          <p:nvPr/>
        </p:nvSpPr>
        <p:spPr bwMode="auto">
          <a:xfrm>
            <a:off x="3199983" y="4325399"/>
            <a:ext cx="274284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98" name="WordArt 53"/>
          <p:cNvSpPr>
            <a:spLocks noChangeArrowheads="1" noChangeShapeType="1" noTextEdit="1"/>
          </p:cNvSpPr>
          <p:nvPr/>
        </p:nvSpPr>
        <p:spPr bwMode="auto">
          <a:xfrm>
            <a:off x="5180926" y="4473601"/>
            <a:ext cx="15238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299" name="WordArt 54"/>
          <p:cNvSpPr>
            <a:spLocks noChangeArrowheads="1" noChangeShapeType="1" noTextEdit="1"/>
          </p:cNvSpPr>
          <p:nvPr/>
        </p:nvSpPr>
        <p:spPr bwMode="auto">
          <a:xfrm>
            <a:off x="3428554" y="4473601"/>
            <a:ext cx="30476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00" name="WordArt 55"/>
          <p:cNvSpPr>
            <a:spLocks noChangeArrowheads="1" noChangeShapeType="1" noTextEdit="1"/>
          </p:cNvSpPr>
          <p:nvPr/>
        </p:nvSpPr>
        <p:spPr bwMode="auto">
          <a:xfrm>
            <a:off x="4723785" y="4473601"/>
            <a:ext cx="7619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01" name="WordArt 56"/>
          <p:cNvSpPr>
            <a:spLocks noChangeArrowheads="1" noChangeShapeType="1" noTextEdit="1"/>
          </p:cNvSpPr>
          <p:nvPr/>
        </p:nvSpPr>
        <p:spPr bwMode="auto">
          <a:xfrm>
            <a:off x="4114264" y="4477835"/>
            <a:ext cx="15238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02" name="Line 57"/>
          <p:cNvSpPr>
            <a:spLocks noChangeShapeType="1"/>
          </p:cNvSpPr>
          <p:nvPr/>
        </p:nvSpPr>
        <p:spPr bwMode="auto">
          <a:xfrm>
            <a:off x="3657124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03" name="Line 58"/>
          <p:cNvSpPr>
            <a:spLocks noChangeShapeType="1"/>
          </p:cNvSpPr>
          <p:nvPr/>
        </p:nvSpPr>
        <p:spPr bwMode="auto">
          <a:xfrm>
            <a:off x="4723785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04" name="Line 59"/>
          <p:cNvSpPr>
            <a:spLocks noChangeShapeType="1"/>
          </p:cNvSpPr>
          <p:nvPr/>
        </p:nvSpPr>
        <p:spPr bwMode="auto">
          <a:xfrm>
            <a:off x="5257116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05" name="Line 60"/>
          <p:cNvSpPr>
            <a:spLocks noChangeShapeType="1"/>
          </p:cNvSpPr>
          <p:nvPr/>
        </p:nvSpPr>
        <p:spPr bwMode="auto">
          <a:xfrm>
            <a:off x="4190454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06" name="Line 61"/>
          <p:cNvSpPr>
            <a:spLocks noChangeShapeType="1"/>
          </p:cNvSpPr>
          <p:nvPr/>
        </p:nvSpPr>
        <p:spPr bwMode="auto">
          <a:xfrm>
            <a:off x="6933297" y="4325399"/>
            <a:ext cx="29714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07" name="WordArt 62"/>
          <p:cNvSpPr>
            <a:spLocks noChangeArrowheads="1" noChangeShapeType="1" noTextEdit="1"/>
          </p:cNvSpPr>
          <p:nvPr/>
        </p:nvSpPr>
        <p:spPr bwMode="auto">
          <a:xfrm>
            <a:off x="9371380" y="4473601"/>
            <a:ext cx="15238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08" name="WordArt 63"/>
          <p:cNvSpPr>
            <a:spLocks noChangeArrowheads="1" noChangeShapeType="1" noTextEdit="1"/>
          </p:cNvSpPr>
          <p:nvPr/>
        </p:nvSpPr>
        <p:spPr bwMode="auto">
          <a:xfrm>
            <a:off x="7161868" y="4473601"/>
            <a:ext cx="30476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09" name="WordArt 64"/>
          <p:cNvSpPr>
            <a:spLocks noChangeArrowheads="1" noChangeShapeType="1" noTextEdit="1"/>
          </p:cNvSpPr>
          <p:nvPr/>
        </p:nvSpPr>
        <p:spPr bwMode="auto">
          <a:xfrm>
            <a:off x="7999959" y="4477835"/>
            <a:ext cx="15238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10" name="Line 65"/>
          <p:cNvSpPr>
            <a:spLocks noChangeShapeType="1"/>
          </p:cNvSpPr>
          <p:nvPr/>
        </p:nvSpPr>
        <p:spPr bwMode="auto">
          <a:xfrm>
            <a:off x="7390438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11" name="Line 66"/>
          <p:cNvSpPr>
            <a:spLocks noChangeShapeType="1"/>
          </p:cNvSpPr>
          <p:nvPr/>
        </p:nvSpPr>
        <p:spPr bwMode="auto">
          <a:xfrm>
            <a:off x="8761859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12" name="Line 67"/>
          <p:cNvSpPr>
            <a:spLocks noChangeShapeType="1"/>
          </p:cNvSpPr>
          <p:nvPr/>
        </p:nvSpPr>
        <p:spPr bwMode="auto">
          <a:xfrm>
            <a:off x="9447570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13" name="Line 68"/>
          <p:cNvSpPr>
            <a:spLocks noChangeShapeType="1"/>
          </p:cNvSpPr>
          <p:nvPr/>
        </p:nvSpPr>
        <p:spPr bwMode="auto">
          <a:xfrm>
            <a:off x="8076149" y="4172964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85" name="AutoShape 69"/>
          <p:cNvSpPr>
            <a:spLocks noChangeArrowheads="1"/>
          </p:cNvSpPr>
          <p:nvPr/>
        </p:nvSpPr>
        <p:spPr bwMode="auto">
          <a:xfrm>
            <a:off x="5790446" y="4249181"/>
            <a:ext cx="152380" cy="76218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67" name="WordArt 70"/>
          <p:cNvSpPr>
            <a:spLocks noChangeArrowheads="1" noChangeShapeType="1" noTextEdit="1"/>
          </p:cNvSpPr>
          <p:nvPr/>
        </p:nvSpPr>
        <p:spPr bwMode="auto">
          <a:xfrm>
            <a:off x="5589390" y="4429140"/>
            <a:ext cx="353437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9287" name="AutoShape 71"/>
          <p:cNvSpPr>
            <a:spLocks noChangeArrowheads="1"/>
          </p:cNvSpPr>
          <p:nvPr/>
        </p:nvSpPr>
        <p:spPr bwMode="auto">
          <a:xfrm>
            <a:off x="6933297" y="4249181"/>
            <a:ext cx="152380" cy="76218"/>
          </a:xfrm>
          <a:prstGeom prst="flowChartConnector">
            <a:avLst/>
          </a:prstGeom>
          <a:solidFill>
            <a:srgbClr val="FF33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69" name="WordArt 72"/>
          <p:cNvSpPr>
            <a:spLocks noChangeArrowheads="1" noChangeShapeType="1" noTextEdit="1"/>
          </p:cNvSpPr>
          <p:nvPr/>
        </p:nvSpPr>
        <p:spPr bwMode="auto">
          <a:xfrm>
            <a:off x="9523761" y="4505357"/>
            <a:ext cx="353438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53318" name="Line 73"/>
          <p:cNvSpPr>
            <a:spLocks noChangeShapeType="1"/>
          </p:cNvSpPr>
          <p:nvPr/>
        </p:nvSpPr>
        <p:spPr bwMode="auto">
          <a:xfrm>
            <a:off x="3123793" y="5240011"/>
            <a:ext cx="274284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19" name="Line 74"/>
          <p:cNvSpPr>
            <a:spLocks noChangeShapeType="1"/>
          </p:cNvSpPr>
          <p:nvPr/>
        </p:nvSpPr>
        <p:spPr bwMode="auto">
          <a:xfrm>
            <a:off x="4038074" y="5087575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20" name="WordArt 75"/>
          <p:cNvSpPr>
            <a:spLocks noChangeArrowheads="1" noChangeShapeType="1" noTextEdit="1"/>
          </p:cNvSpPr>
          <p:nvPr/>
        </p:nvSpPr>
        <p:spPr bwMode="auto">
          <a:xfrm>
            <a:off x="3961884" y="5388212"/>
            <a:ext cx="15238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25673" name="WordArt 76"/>
          <p:cNvSpPr>
            <a:spLocks noChangeArrowheads="1" noChangeShapeType="1" noTextEdit="1"/>
          </p:cNvSpPr>
          <p:nvPr/>
        </p:nvSpPr>
        <p:spPr bwMode="auto">
          <a:xfrm>
            <a:off x="5589390" y="5419969"/>
            <a:ext cx="353437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错</a:t>
            </a:r>
          </a:p>
        </p:txBody>
      </p:sp>
      <p:sp>
        <p:nvSpPr>
          <p:cNvPr id="53322" name="WordArt 77"/>
          <p:cNvSpPr>
            <a:spLocks noChangeArrowheads="1" noChangeShapeType="1" noTextEdit="1"/>
          </p:cNvSpPr>
          <p:nvPr/>
        </p:nvSpPr>
        <p:spPr bwMode="auto">
          <a:xfrm>
            <a:off x="3428554" y="5388212"/>
            <a:ext cx="7619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23" name="Line 78"/>
          <p:cNvSpPr>
            <a:spLocks noChangeShapeType="1"/>
          </p:cNvSpPr>
          <p:nvPr/>
        </p:nvSpPr>
        <p:spPr bwMode="auto">
          <a:xfrm>
            <a:off x="3428554" y="5087575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24" name="Line 79"/>
          <p:cNvSpPr>
            <a:spLocks noChangeShapeType="1"/>
          </p:cNvSpPr>
          <p:nvPr/>
        </p:nvSpPr>
        <p:spPr bwMode="auto">
          <a:xfrm>
            <a:off x="4647595" y="5087575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25" name="Line 80"/>
          <p:cNvSpPr>
            <a:spLocks noChangeShapeType="1"/>
          </p:cNvSpPr>
          <p:nvPr/>
        </p:nvSpPr>
        <p:spPr bwMode="auto">
          <a:xfrm>
            <a:off x="5257116" y="5087575"/>
            <a:ext cx="0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26" name="WordArt 81"/>
          <p:cNvSpPr>
            <a:spLocks noChangeArrowheads="1" noChangeShapeType="1" noTextEdit="1"/>
          </p:cNvSpPr>
          <p:nvPr/>
        </p:nvSpPr>
        <p:spPr bwMode="auto">
          <a:xfrm>
            <a:off x="4419025" y="5388212"/>
            <a:ext cx="30476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9298" name="Line 82"/>
          <p:cNvSpPr>
            <a:spLocks noChangeShapeType="1"/>
          </p:cNvSpPr>
          <p:nvPr/>
        </p:nvSpPr>
        <p:spPr bwMode="auto">
          <a:xfrm>
            <a:off x="4419025" y="5697317"/>
            <a:ext cx="1066661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99" name="Line 83"/>
          <p:cNvSpPr>
            <a:spLocks noChangeShapeType="1"/>
          </p:cNvSpPr>
          <p:nvPr/>
        </p:nvSpPr>
        <p:spPr bwMode="auto">
          <a:xfrm>
            <a:off x="3123793" y="5697317"/>
            <a:ext cx="685711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29" name="Line 105"/>
          <p:cNvSpPr>
            <a:spLocks noChangeShapeType="1"/>
          </p:cNvSpPr>
          <p:nvPr/>
        </p:nvSpPr>
        <p:spPr bwMode="auto">
          <a:xfrm>
            <a:off x="7009487" y="5318345"/>
            <a:ext cx="2742843" cy="211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30" name="Line 106"/>
          <p:cNvSpPr>
            <a:spLocks noChangeShapeType="1"/>
          </p:cNvSpPr>
          <p:nvPr/>
        </p:nvSpPr>
        <p:spPr bwMode="auto">
          <a:xfrm>
            <a:off x="8076149" y="5165910"/>
            <a:ext cx="2117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31" name="WordArt 107"/>
          <p:cNvSpPr>
            <a:spLocks noChangeArrowheads="1" noChangeShapeType="1" noTextEdit="1"/>
          </p:cNvSpPr>
          <p:nvPr/>
        </p:nvSpPr>
        <p:spPr bwMode="auto">
          <a:xfrm>
            <a:off x="7999959" y="5468664"/>
            <a:ext cx="15238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0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32" name="Line 108"/>
          <p:cNvSpPr>
            <a:spLocks noChangeShapeType="1"/>
          </p:cNvSpPr>
          <p:nvPr/>
        </p:nvSpPr>
        <p:spPr bwMode="auto">
          <a:xfrm>
            <a:off x="9142810" y="5165910"/>
            <a:ext cx="2117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33" name="Line 109"/>
          <p:cNvSpPr>
            <a:spLocks noChangeShapeType="1"/>
          </p:cNvSpPr>
          <p:nvPr/>
        </p:nvSpPr>
        <p:spPr bwMode="auto">
          <a:xfrm>
            <a:off x="7542818" y="5165910"/>
            <a:ext cx="2117" cy="15243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34" name="WordArt 110"/>
          <p:cNvSpPr>
            <a:spLocks noChangeArrowheads="1" noChangeShapeType="1" noTextEdit="1"/>
          </p:cNvSpPr>
          <p:nvPr/>
        </p:nvSpPr>
        <p:spPr bwMode="auto">
          <a:xfrm>
            <a:off x="8533289" y="5468664"/>
            <a:ext cx="7619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35" name="WordArt 111"/>
          <p:cNvSpPr>
            <a:spLocks noChangeArrowheads="1" noChangeShapeType="1" noTextEdit="1"/>
          </p:cNvSpPr>
          <p:nvPr/>
        </p:nvSpPr>
        <p:spPr bwMode="auto">
          <a:xfrm>
            <a:off x="8685669" y="4477835"/>
            <a:ext cx="7619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36" name="WordArt 112"/>
          <p:cNvSpPr>
            <a:spLocks noChangeArrowheads="1" noChangeShapeType="1" noTextEdit="1"/>
          </p:cNvSpPr>
          <p:nvPr/>
        </p:nvSpPr>
        <p:spPr bwMode="auto">
          <a:xfrm>
            <a:off x="7314248" y="5468664"/>
            <a:ext cx="304760" cy="230769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-1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53337" name="WordArt 113"/>
          <p:cNvSpPr>
            <a:spLocks noChangeArrowheads="1" noChangeShapeType="1" noTextEdit="1"/>
          </p:cNvSpPr>
          <p:nvPr/>
        </p:nvSpPr>
        <p:spPr bwMode="auto">
          <a:xfrm>
            <a:off x="9066620" y="5470780"/>
            <a:ext cx="152380" cy="230771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sz="3600" kern="1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25690" name="WordArt 114"/>
          <p:cNvSpPr>
            <a:spLocks noChangeArrowheads="1" noChangeShapeType="1" noTextEdit="1"/>
          </p:cNvSpPr>
          <p:nvPr/>
        </p:nvSpPr>
        <p:spPr bwMode="auto">
          <a:xfrm>
            <a:off x="9523761" y="5546998"/>
            <a:ext cx="353438" cy="353566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对</a:t>
            </a:r>
          </a:p>
        </p:txBody>
      </p:sp>
      <p:sp>
        <p:nvSpPr>
          <p:cNvPr id="53339" name="WordArt 115"/>
          <p:cNvSpPr>
            <a:spLocks noChangeArrowheads="1" noChangeShapeType="1" noTextEdit="1"/>
          </p:cNvSpPr>
          <p:nvPr/>
        </p:nvSpPr>
        <p:spPr bwMode="auto">
          <a:xfrm>
            <a:off x="3276174" y="3482771"/>
            <a:ext cx="304760" cy="232887"/>
          </a:xfrm>
          <a:prstGeom prst="rect">
            <a:avLst/>
          </a:prstGeom>
        </p:spPr>
        <p:txBody>
          <a:bodyPr wrap="none" lIns="121917" tIns="60958" rIns="121917" bIns="6095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-2</a:t>
            </a:r>
            <a:endParaRPr lang="zh-CN" altLang="en-US" sz="3600" kern="10" dirty="0">
              <a:ln w="38100">
                <a:solidFill>
                  <a:srgbClr val="0000FF"/>
                </a:solidFill>
                <a:round/>
                <a:headEnd/>
                <a:tailEnd/>
              </a:ln>
              <a:solidFill>
                <a:srgbClr val="FFFFFF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9332" name="Text Box 116"/>
          <p:cNvSpPr txBox="1">
            <a:spLocks noChangeArrowheads="1"/>
          </p:cNvSpPr>
          <p:nvPr/>
        </p:nvSpPr>
        <p:spPr bwMode="auto">
          <a:xfrm>
            <a:off x="2918503" y="5945024"/>
            <a:ext cx="6529067" cy="5546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原点、正方向、单位长度一个也不能少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981087" y="1240701"/>
            <a:ext cx="10184074" cy="615696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【</a:t>
            </a: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试一试</a:t>
            </a:r>
            <a:r>
              <a:rPr lang="en-US" altLang="zh-CN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】</a:t>
            </a:r>
            <a:r>
              <a:rPr lang="zh-CN" altLang="en-US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判断下面所画数轴是否正确，并说明理由</a:t>
            </a:r>
            <a:r>
              <a:rPr lang="en-US" altLang="zh-CN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32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51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500"/>
                                        <p:tgtEl>
                                          <p:spTgt spid="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5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5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25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animBg="1"/>
      <p:bldP spid="9230" grpId="0" animBg="1"/>
      <p:bldP spid="25614" grpId="0" animBg="1"/>
      <p:bldP spid="9243" grpId="0" animBg="1"/>
      <p:bldP spid="9244" grpId="0" animBg="1"/>
      <p:bldP spid="25632" grpId="0" animBg="1"/>
      <p:bldP spid="9263" grpId="0" bldLvl="0" animBg="1"/>
      <p:bldP spid="25645" grpId="0" animBg="1"/>
      <p:bldP spid="9265" grpId="0" bldLvl="0" animBg="1"/>
      <p:bldP spid="25648" grpId="0" animBg="1"/>
      <p:bldP spid="9285" grpId="0" bldLvl="0" animBg="1"/>
      <p:bldP spid="25667" grpId="0" animBg="1"/>
      <p:bldP spid="9287" grpId="0" bldLvl="0" animBg="1"/>
      <p:bldP spid="25669" grpId="0" animBg="1"/>
      <p:bldP spid="25673" grpId="0" animBg="1"/>
      <p:bldP spid="9298" grpId="0" animBg="1"/>
      <p:bldP spid="9299" grpId="0" animBg="1"/>
      <p:bldP spid="25690" grpId="0" animBg="1"/>
      <p:bldP spid="93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1505"/>
          <p:cNvSpPr txBox="1">
            <a:spLocks noChangeArrowheads="1"/>
          </p:cNvSpPr>
          <p:nvPr/>
        </p:nvSpPr>
        <p:spPr bwMode="auto">
          <a:xfrm>
            <a:off x="1064904" y="1789070"/>
            <a:ext cx="10653913" cy="4278546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altLang="zh-CN" b="1" dirty="0">
                <a:latin typeface="宋体" pitchFamily="2" charset="-122"/>
                <a:ea typeface="宋体" pitchFamily="2" charset="-122"/>
              </a:rPr>
              <a:t>     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altLang="zh-CN" b="1" dirty="0">
                <a:latin typeface="宋体" pitchFamily="2" charset="-122"/>
                <a:ea typeface="宋体" pitchFamily="2" charset="-122"/>
              </a:rPr>
              <a:t>      </a:t>
            </a:r>
            <a:endParaRPr lang="en-US" altLang="zh-CN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440283" y="2989138"/>
            <a:ext cx="9903151" cy="30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</a:rPr>
              <a:t>(1)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原点</a:t>
            </a:r>
            <a:r>
              <a:rPr lang="zh-CN" altLang="en-US" sz="3200" b="1" dirty="0">
                <a:latin typeface="Times New Roman" pitchFamily="18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单位长度</a:t>
            </a:r>
            <a:r>
              <a:rPr lang="zh-CN" altLang="en-US" sz="3200" b="1" dirty="0">
                <a:latin typeface="Times New Roman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正方向</a:t>
            </a:r>
            <a:r>
              <a:rPr lang="zh-CN" altLang="en-US" sz="3200" b="1" dirty="0">
                <a:latin typeface="Times New Roman" pitchFamily="18" charset="0"/>
              </a:rPr>
              <a:t>三要素缺一不可；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</a:rPr>
              <a:t>(2)</a:t>
            </a:r>
            <a:r>
              <a:rPr lang="zh-CN" altLang="en-US" sz="3200" b="1" dirty="0">
                <a:latin typeface="Times New Roman" pitchFamily="18" charset="0"/>
              </a:rPr>
              <a:t>直线一般画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水平</a:t>
            </a:r>
            <a:r>
              <a:rPr lang="zh-CN" altLang="en-US" sz="3200" b="1" dirty="0">
                <a:latin typeface="Times New Roman" pitchFamily="18" charset="0"/>
              </a:rPr>
              <a:t>的；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</a:rPr>
              <a:t>(3)</a:t>
            </a:r>
            <a:r>
              <a:rPr lang="zh-CN" altLang="en-US" sz="3200" b="1" dirty="0">
                <a:latin typeface="Times New Roman" pitchFamily="18" charset="0"/>
              </a:rPr>
              <a:t>正方向用箭头表示，一般取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从左到右</a:t>
            </a:r>
            <a:r>
              <a:rPr lang="zh-CN" altLang="en-US" sz="3200" b="1" dirty="0">
                <a:latin typeface="Times New Roman" pitchFamily="18" charset="0"/>
              </a:rPr>
              <a:t>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</a:rPr>
              <a:t>(4)</a:t>
            </a:r>
            <a:r>
              <a:rPr lang="zh-CN" altLang="en-US" sz="3200" b="1" dirty="0">
                <a:latin typeface="Times New Roman" pitchFamily="18" charset="0"/>
                <a:sym typeface="Arial" pitchFamily="34" charset="0"/>
              </a:rPr>
              <a:t>取</a:t>
            </a:r>
            <a:r>
              <a:rPr lang="zh-CN" altLang="en-US" sz="3200" b="1" dirty="0">
                <a:latin typeface="Times New Roman" pitchFamily="18" charset="0"/>
              </a:rPr>
              <a:t>单位长度应结合实际需要，但要做到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刻度均匀</a:t>
            </a:r>
            <a:r>
              <a:rPr lang="en-US" altLang="zh-CN" sz="3200" b="1" dirty="0">
                <a:latin typeface="Times New Roman" pitchFamily="18" charset="0"/>
              </a:rPr>
              <a:t>.</a:t>
            </a:r>
            <a:endParaRPr lang="zh-CN" altLang="en-US" sz="3200" b="1" dirty="0">
              <a:latin typeface="Times New Roman" pitchFamily="18" charset="0"/>
            </a:endParaRPr>
          </a:p>
        </p:txBody>
      </p:sp>
      <p:sp>
        <p:nvSpPr>
          <p:cNvPr id="54275" name="文本框 1"/>
          <p:cNvSpPr txBox="1">
            <a:spLocks noChangeArrowheads="1"/>
          </p:cNvSpPr>
          <p:nvPr/>
        </p:nvSpPr>
        <p:spPr bwMode="auto">
          <a:xfrm>
            <a:off x="1799041" y="2373443"/>
            <a:ext cx="5640683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画数轴注意事项：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619383" y="1318039"/>
            <a:ext cx="3253394" cy="863799"/>
            <a:chOff x="3131762" y="248416"/>
            <a:chExt cx="2440363" cy="647699"/>
          </a:xfrm>
        </p:grpSpPr>
        <p:sp>
          <p:nvSpPr>
            <p:cNvPr id="11" name="圆角矩形 10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95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542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02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93081" y="1169910"/>
            <a:ext cx="9031288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下列各图表示的数轴是否正确？为什么？</a:t>
            </a:r>
          </a:p>
        </p:txBody>
      </p:sp>
      <p:sp>
        <p:nvSpPr>
          <p:cNvPr id="492548" name="文本框 492547"/>
          <p:cNvSpPr txBox="1">
            <a:spLocks noChangeArrowheads="1"/>
          </p:cNvSpPr>
          <p:nvPr/>
        </p:nvSpPr>
        <p:spPr bwMode="auto">
          <a:xfrm>
            <a:off x="9461050" y="2109178"/>
            <a:ext cx="1782001" cy="77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b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宋体" pitchFamily="2" charset="-122"/>
              </a:rPr>
              <a:t>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461050" y="5464871"/>
            <a:ext cx="1782001" cy="77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b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宋体" pitchFamily="2" charset="-122"/>
              </a:rPr>
              <a:t>√</a:t>
            </a:r>
          </a:p>
        </p:txBody>
      </p:sp>
      <p:sp>
        <p:nvSpPr>
          <p:cNvPr id="492549" name="文本框 492548"/>
          <p:cNvSpPr txBox="1">
            <a:spLocks noChangeArrowheads="1"/>
          </p:cNvSpPr>
          <p:nvPr/>
        </p:nvSpPr>
        <p:spPr bwMode="auto">
          <a:xfrm>
            <a:off x="9461050" y="3140233"/>
            <a:ext cx="1782001" cy="77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b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宋体" pitchFamily="2" charset="-122"/>
              </a:rPr>
              <a:t>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461050" y="4360356"/>
            <a:ext cx="1782001" cy="78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b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300" b="1">
                <a:solidFill>
                  <a:srgbClr val="FF0000"/>
                </a:solidFill>
                <a:latin typeface="宋体" pitchFamily="2" charset="-122"/>
              </a:rPr>
              <a:t>×</a:t>
            </a:r>
          </a:p>
        </p:txBody>
      </p:sp>
      <p:pic>
        <p:nvPicPr>
          <p:cNvPr id="17" name="Picture 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/>
        </p:blipFill>
        <p:spPr bwMode="auto">
          <a:xfrm>
            <a:off x="980494" y="1260269"/>
            <a:ext cx="912587" cy="91924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081" y="2076216"/>
            <a:ext cx="7401723" cy="42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8" grpId="0"/>
      <p:bldP spid="2" grpId="0"/>
      <p:bldP spid="49254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5313987" y="2470031"/>
            <a:ext cx="45714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Line 3"/>
          <p:cNvSpPr>
            <a:spLocks noChangeShapeType="1"/>
          </p:cNvSpPr>
          <p:nvPr/>
        </p:nvSpPr>
        <p:spPr bwMode="auto">
          <a:xfrm flipH="1">
            <a:off x="5961602" y="2326064"/>
            <a:ext cx="0" cy="152435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847317" y="2554718"/>
            <a:ext cx="838091" cy="55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>
            <a:off x="6685408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>
            <a:off x="7447309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>
            <a:off x="8209210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 flipH="1">
            <a:off x="5161607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>
            <a:off x="4399706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>
            <a:off x="3637805" y="232606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2990189" y="2479764"/>
            <a:ext cx="5942826" cy="4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3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2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           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1        2         3</a:t>
            </a:r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3161618" y="2478499"/>
            <a:ext cx="5866636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>
            <a:off x="8818731" y="2478499"/>
            <a:ext cx="3047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986802" y="2743401"/>
            <a:ext cx="1895999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思考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  <a:endParaRPr lang="zh-CN" altLang="en-US" sz="3200" b="1" dirty="0">
              <a:solidFill>
                <a:srgbClr val="0000FF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6849751" y="1516016"/>
            <a:ext cx="679362" cy="13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 dirty="0">
                <a:solidFill>
                  <a:srgbClr val="FF3300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.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4952084" y="1516519"/>
            <a:ext cx="914281" cy="135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FF3300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 </a:t>
            </a:r>
            <a:r>
              <a:rPr lang="zh-CN" altLang="zh-CN" sz="8000" b="1" dirty="0">
                <a:solidFill>
                  <a:srgbClr val="FF3300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.</a:t>
            </a:r>
          </a:p>
        </p:txBody>
      </p:sp>
      <p:sp>
        <p:nvSpPr>
          <p:cNvPr id="56348" name="文本框 6151"/>
          <p:cNvSpPr txBox="1">
            <a:spLocks noChangeArrowheads="1"/>
          </p:cNvSpPr>
          <p:nvPr/>
        </p:nvSpPr>
        <p:spPr bwMode="auto">
          <a:xfrm>
            <a:off x="6130649" y="1323872"/>
            <a:ext cx="3953961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  <a:sym typeface="宋体" pitchFamily="2" charset="-122"/>
              </a:rPr>
              <a:t>在数轴上表示有理数</a:t>
            </a:r>
          </a:p>
        </p:txBody>
      </p:sp>
      <p:sp>
        <p:nvSpPr>
          <p:cNvPr id="56339" name="矩形 86019"/>
          <p:cNvSpPr>
            <a:spLocks noChangeArrowheads="1"/>
          </p:cNvSpPr>
          <p:nvPr/>
        </p:nvSpPr>
        <p:spPr bwMode="auto">
          <a:xfrm>
            <a:off x="1069352" y="3343837"/>
            <a:ext cx="10394020" cy="233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观察上面数轴，哪些数在原点的左边，哪些数在原点的右边，由此你有什么发现？</a:t>
            </a:r>
            <a:endParaRPr lang="zh-CN" altLang="en-US" sz="3200" b="1" u="sng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每个数到原点的距离是多少？由此你又有什么发现？</a:t>
            </a:r>
            <a:endParaRPr lang="en-US" altLang="zh-CN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56340" name="组合 4"/>
          <p:cNvGrpSpPr>
            <a:grpSpLocks/>
          </p:cNvGrpSpPr>
          <p:nvPr/>
        </p:nvGrpSpPr>
        <p:grpSpPr bwMode="auto">
          <a:xfrm>
            <a:off x="3766907" y="1366947"/>
            <a:ext cx="2247607" cy="529401"/>
            <a:chOff x="3485" y="1168"/>
            <a:chExt cx="2654" cy="626"/>
          </a:xfrm>
        </p:grpSpPr>
        <p:sp>
          <p:nvSpPr>
            <p:cNvPr id="2" name="圆角矩形 1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3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346" name="矩形 1"/>
            <p:cNvSpPr>
              <a:spLocks noChangeArrowheads="1"/>
            </p:cNvSpPr>
            <p:nvPr/>
          </p:nvSpPr>
          <p:spPr bwMode="auto">
            <a:xfrm>
              <a:off x="3795" y="1203"/>
              <a:ext cx="2035" cy="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知识点 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69352" y="5482799"/>
            <a:ext cx="10504178" cy="1008233"/>
            <a:chOff x="950515" y="4067936"/>
            <a:chExt cx="7879159" cy="756000"/>
          </a:xfrm>
        </p:grpSpPr>
        <p:sp>
          <p:nvSpPr>
            <p:cNvPr id="56349" name="Text Box 14"/>
            <p:cNvSpPr txBox="1">
              <a:spLocks noChangeArrowheads="1"/>
            </p:cNvSpPr>
            <p:nvPr/>
          </p:nvSpPr>
          <p:spPr bwMode="auto">
            <a:xfrm>
              <a:off x="950515" y="4226697"/>
              <a:ext cx="7879159" cy="438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3.</a:t>
              </a: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如何用数轴上的点来表示分数或小数，如</a:t>
              </a:r>
              <a:r>
                <a:rPr lang="zh-CN" altLang="zh-CN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1.5</a:t>
              </a: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   </a:t>
              </a:r>
              <a:r>
                <a:rPr lang="en-US" altLang="zh-CN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……</a:t>
              </a: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？</a:t>
              </a:r>
              <a:endParaRPr lang="zh-CN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8524956"/>
                </p:ext>
              </p:extLst>
            </p:nvPr>
          </p:nvGraphicFramePr>
          <p:xfrm>
            <a:off x="7232025" y="4067936"/>
            <a:ext cx="472500" cy="75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06" name="Equation" r:id="rId4" imgW="253800" imgH="406080" progId="Equation.DSMT4">
                    <p:embed/>
                  </p:oleObj>
                </mc:Choice>
                <mc:Fallback>
                  <p:oleObj name="Equation" r:id="rId4" imgW="253800" imgH="4060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7232025" y="4067936"/>
                          <a:ext cx="472500" cy="75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148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6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/>
      <p:bldP spid="16403" grpId="0"/>
      <p:bldP spid="164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55202" y="2299232"/>
            <a:ext cx="9666966" cy="1871350"/>
            <a:chOff x="-889" y="374"/>
            <a:chExt cx="6091" cy="1538"/>
          </a:xfrm>
        </p:grpSpPr>
        <p:sp>
          <p:nvSpPr>
            <p:cNvPr id="57392" name="Text Box 3"/>
            <p:cNvSpPr txBox="1">
              <a:spLocks noChangeArrowheads="1"/>
            </p:cNvSpPr>
            <p:nvPr/>
          </p:nvSpPr>
          <p:spPr bwMode="auto">
            <a:xfrm>
              <a:off x="-889" y="374"/>
              <a:ext cx="6026" cy="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 例</a:t>
              </a:r>
              <a:r>
                <a:rPr lang="zh-CN" altLang="zh-CN" sz="3200" b="1" dirty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1</a:t>
              </a:r>
              <a:r>
                <a:rPr lang="zh-CN" altLang="zh-CN" sz="3200" b="1" dirty="0">
                  <a:solidFill>
                    <a:srgbClr val="0070C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</a:t>
              </a: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在所给数轴上画出表示下列各数的点</a:t>
              </a:r>
              <a:r>
                <a:rPr lang="en-US" altLang="zh-CN" sz="32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.</a:t>
              </a:r>
            </a:p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zh-CN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     </a:t>
              </a:r>
              <a:r>
                <a:rPr lang="en-US" altLang="zh-CN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        </a:t>
              </a:r>
              <a:r>
                <a:rPr lang="zh-CN" altLang="zh-CN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</a:t>
              </a:r>
              <a:r>
                <a:rPr lang="en-US" altLang="zh-CN" sz="2800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                </a:t>
              </a:r>
              <a:r>
                <a:rPr lang="zh-CN" altLang="zh-CN" sz="2800" b="1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1</a:t>
              </a:r>
              <a:r>
                <a:rPr lang="zh-CN" altLang="en-US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，－</a:t>
              </a:r>
              <a:r>
                <a:rPr lang="zh-CN" altLang="zh-CN" sz="28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5</a:t>
              </a:r>
              <a:r>
                <a:rPr lang="zh-CN" altLang="en-US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，－</a:t>
              </a:r>
              <a:r>
                <a:rPr lang="zh-CN" altLang="zh-CN" sz="28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2.5</a:t>
              </a:r>
              <a:r>
                <a:rPr lang="zh-CN" altLang="en-US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，        ，</a:t>
              </a:r>
              <a:r>
                <a:rPr lang="zh-CN" altLang="zh-CN" sz="28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0</a:t>
              </a:r>
              <a:r>
                <a:rPr lang="zh-CN" altLang="zh-CN" sz="2800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</a:t>
              </a:r>
            </a:p>
          </p:txBody>
        </p:sp>
        <p:grpSp>
          <p:nvGrpSpPr>
            <p:cNvPr id="57393" name="Group 5"/>
            <p:cNvGrpSpPr>
              <a:grpSpLocks/>
            </p:cNvGrpSpPr>
            <p:nvPr/>
          </p:nvGrpSpPr>
          <p:grpSpPr bwMode="auto">
            <a:xfrm>
              <a:off x="0" y="1488"/>
              <a:ext cx="5202" cy="424"/>
              <a:chOff x="0" y="0"/>
              <a:chExt cx="5202" cy="424"/>
            </a:xfrm>
          </p:grpSpPr>
          <p:grpSp>
            <p:nvGrpSpPr>
              <p:cNvPr id="57394" name="Group 6"/>
              <p:cNvGrpSpPr>
                <a:grpSpLocks/>
              </p:cNvGrpSpPr>
              <p:nvPr/>
            </p:nvGrpSpPr>
            <p:grpSpPr bwMode="auto">
              <a:xfrm>
                <a:off x="96" y="0"/>
                <a:ext cx="4848" cy="96"/>
                <a:chOff x="0" y="0"/>
                <a:chExt cx="4848" cy="96"/>
              </a:xfrm>
            </p:grpSpPr>
            <p:sp>
              <p:nvSpPr>
                <p:cNvPr id="57396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2976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397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2544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398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3888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399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3408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0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4320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4704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2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064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3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1632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4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200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5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768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6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88" y="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407" name="Line 18"/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48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57395" name="Text Box 19"/>
              <p:cNvSpPr txBox="1">
                <a:spLocks noChangeArrowheads="1"/>
              </p:cNvSpPr>
              <p:nvPr/>
            </p:nvSpPr>
            <p:spPr bwMode="auto">
              <a:xfrm>
                <a:off x="0" y="95"/>
                <a:ext cx="520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r>
                  <a:rPr lang="en-US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</a:t>
                </a:r>
                <a:r>
                  <a:rPr lang="zh-CN" altLang="en-US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－</a:t>
                </a:r>
                <a:r>
                  <a:rPr lang="zh-CN" altLang="zh-CN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5</a:t>
                </a:r>
                <a:r>
                  <a:rPr lang="zh-CN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</a:t>
                </a:r>
                <a:r>
                  <a:rPr lang="zh-CN" altLang="en-US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－</a:t>
                </a:r>
                <a:r>
                  <a:rPr lang="zh-CN" altLang="zh-CN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4</a:t>
                </a:r>
                <a:r>
                  <a:rPr lang="zh-CN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</a:t>
                </a:r>
                <a:r>
                  <a:rPr lang="zh-CN" altLang="en-US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－</a:t>
                </a:r>
                <a:r>
                  <a:rPr lang="zh-CN" altLang="zh-CN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3</a:t>
                </a:r>
                <a:r>
                  <a:rPr lang="zh-CN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 </a:t>
                </a:r>
                <a:r>
                  <a:rPr lang="zh-CN" altLang="en-US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－</a:t>
                </a:r>
                <a:r>
                  <a:rPr lang="zh-CN" altLang="zh-CN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2</a:t>
                </a:r>
                <a:r>
                  <a:rPr lang="zh-CN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zh-CN" altLang="en-US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－</a:t>
                </a:r>
                <a:r>
                  <a:rPr lang="zh-CN" altLang="zh-CN" sz="20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1</a:t>
                </a:r>
                <a:r>
                  <a:rPr lang="zh-CN" altLang="zh-CN" sz="2000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0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1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2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3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4</a:t>
                </a:r>
                <a:r>
                  <a:rPr lang="zh-CN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</a:t>
                </a:r>
                <a:r>
                  <a:rPr lang="en-US" altLang="zh-CN" sz="2000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     </a:t>
                </a:r>
                <a:r>
                  <a:rPr lang="zh-CN" altLang="zh-CN" sz="20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5</a:t>
                </a:r>
                <a:endParaRPr lang="zh-CN" altLang="zh-CN" sz="20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2518505" y="5106582"/>
            <a:ext cx="7944403" cy="622902"/>
            <a:chOff x="96" y="0"/>
            <a:chExt cx="5005" cy="392"/>
          </a:xfrm>
        </p:grpSpPr>
        <p:grpSp>
          <p:nvGrpSpPr>
            <p:cNvPr id="57378" name="Group 21"/>
            <p:cNvGrpSpPr>
              <a:grpSpLocks/>
            </p:cNvGrpSpPr>
            <p:nvPr/>
          </p:nvGrpSpPr>
          <p:grpSpPr bwMode="auto">
            <a:xfrm>
              <a:off x="96" y="0"/>
              <a:ext cx="4848" cy="96"/>
              <a:chOff x="0" y="0"/>
              <a:chExt cx="4848" cy="96"/>
            </a:xfrm>
          </p:grpSpPr>
          <p:sp>
            <p:nvSpPr>
              <p:cNvPr id="57380" name="Line 22"/>
              <p:cNvSpPr>
                <a:spLocks noChangeShapeType="1"/>
              </p:cNvSpPr>
              <p:nvPr/>
            </p:nvSpPr>
            <p:spPr bwMode="auto">
              <a:xfrm flipV="1">
                <a:off x="2976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1" name="Line 23"/>
              <p:cNvSpPr>
                <a:spLocks noChangeShapeType="1"/>
              </p:cNvSpPr>
              <p:nvPr/>
            </p:nvSpPr>
            <p:spPr bwMode="auto">
              <a:xfrm flipV="1">
                <a:off x="2544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2" name="Line 24"/>
              <p:cNvSpPr>
                <a:spLocks noChangeShapeType="1"/>
              </p:cNvSpPr>
              <p:nvPr/>
            </p:nvSpPr>
            <p:spPr bwMode="auto">
              <a:xfrm flipV="1">
                <a:off x="3888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3" name="Line 25"/>
              <p:cNvSpPr>
                <a:spLocks noChangeShapeType="1"/>
              </p:cNvSpPr>
              <p:nvPr/>
            </p:nvSpPr>
            <p:spPr bwMode="auto">
              <a:xfrm flipV="1">
                <a:off x="3408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4" name="Line 26"/>
              <p:cNvSpPr>
                <a:spLocks noChangeShapeType="1"/>
              </p:cNvSpPr>
              <p:nvPr/>
            </p:nvSpPr>
            <p:spPr bwMode="auto">
              <a:xfrm flipV="1">
                <a:off x="4320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5" name="Line 27"/>
              <p:cNvSpPr>
                <a:spLocks noChangeShapeType="1"/>
              </p:cNvSpPr>
              <p:nvPr/>
            </p:nvSpPr>
            <p:spPr bwMode="auto">
              <a:xfrm flipV="1">
                <a:off x="4704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6" name="Line 28"/>
              <p:cNvSpPr>
                <a:spLocks noChangeShapeType="1"/>
              </p:cNvSpPr>
              <p:nvPr/>
            </p:nvSpPr>
            <p:spPr bwMode="auto">
              <a:xfrm flipV="1">
                <a:off x="2064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7" name="Line 29"/>
              <p:cNvSpPr>
                <a:spLocks noChangeShapeType="1"/>
              </p:cNvSpPr>
              <p:nvPr/>
            </p:nvSpPr>
            <p:spPr bwMode="auto">
              <a:xfrm flipV="1">
                <a:off x="1632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8" name="Line 30"/>
              <p:cNvSpPr>
                <a:spLocks noChangeShapeType="1"/>
              </p:cNvSpPr>
              <p:nvPr/>
            </p:nvSpPr>
            <p:spPr bwMode="auto">
              <a:xfrm flipV="1">
                <a:off x="1200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89" name="Line 31"/>
              <p:cNvSpPr>
                <a:spLocks noChangeShapeType="1"/>
              </p:cNvSpPr>
              <p:nvPr/>
            </p:nvSpPr>
            <p:spPr bwMode="auto">
              <a:xfrm flipV="1">
                <a:off x="768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90" name="Line 32"/>
              <p:cNvSpPr>
                <a:spLocks noChangeShapeType="1"/>
              </p:cNvSpPr>
              <p:nvPr/>
            </p:nvSpPr>
            <p:spPr bwMode="auto">
              <a:xfrm flipV="1">
                <a:off x="288" y="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391" name="Line 33"/>
              <p:cNvSpPr>
                <a:spLocks noChangeShapeType="1"/>
              </p:cNvSpPr>
              <p:nvPr/>
            </p:nvSpPr>
            <p:spPr bwMode="auto">
              <a:xfrm>
                <a:off x="0" y="96"/>
                <a:ext cx="484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7379" name="Text Box 34"/>
            <p:cNvSpPr txBox="1">
              <a:spLocks noChangeArrowheads="1"/>
            </p:cNvSpPr>
            <p:nvPr/>
          </p:nvSpPr>
          <p:spPr bwMode="auto">
            <a:xfrm>
              <a:off x="157" y="140"/>
              <a:ext cx="494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dirty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zh-CN" altLang="en-US" sz="2000" b="1" dirty="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5    </a:t>
              </a:r>
              <a:r>
                <a:rPr lang="zh-CN" altLang="en-US" sz="2000" b="1" dirty="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4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3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2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－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1   </a:t>
              </a:r>
              <a:r>
                <a:rPr lang="zh-CN" altLang="en-US" sz="2000" b="1" dirty="0">
                  <a:latin typeface="Times New Roman" pitchFamily="18" charset="0"/>
                  <a:cs typeface="Times New Roman" pitchFamily="18" charset="0"/>
                </a:rPr>
                <a:t>　 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0   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zh-CN" altLang="zh-CN" sz="2000" b="1" dirty="0" smtClean="0">
                  <a:latin typeface="Times New Roman" pitchFamily="18" charset="0"/>
                  <a:cs typeface="Times New Roman" pitchFamily="18" charset="0"/>
                </a:rPr>
                <a:t>1  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zh-CN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2    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000" b="1" dirty="0" smtClean="0">
                  <a:latin typeface="Times New Roman" pitchFamily="18" charset="0"/>
                  <a:cs typeface="Times New Roman" pitchFamily="18" charset="0"/>
                </a:rPr>
                <a:t>3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zh-CN" altLang="zh-CN" sz="2000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4     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000" b="1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</p:grp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1847610" y="4388867"/>
            <a:ext cx="685711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:</a:t>
            </a: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7068746" y="4615401"/>
            <a:ext cx="425752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2639140" y="4625988"/>
            <a:ext cx="78642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9" name="Text Box 41"/>
          <p:cNvSpPr txBox="1"/>
          <p:nvPr/>
        </p:nvSpPr>
        <p:spPr>
          <a:xfrm>
            <a:off x="7043350" y="4998607"/>
            <a:ext cx="425752" cy="3385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zh-CN" sz="14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17450" name="Text Box 42"/>
          <p:cNvSpPr txBox="1"/>
          <p:nvPr/>
        </p:nvSpPr>
        <p:spPr>
          <a:xfrm>
            <a:off x="6344941" y="4996490"/>
            <a:ext cx="425752" cy="3385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zh-CN" sz="14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17451" name="Text Box 43"/>
          <p:cNvSpPr txBox="1"/>
          <p:nvPr/>
        </p:nvSpPr>
        <p:spPr>
          <a:xfrm>
            <a:off x="2764007" y="5002842"/>
            <a:ext cx="425752" cy="3385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zh-CN" sz="14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17452" name="Text Box 44"/>
          <p:cNvSpPr txBox="1"/>
          <p:nvPr/>
        </p:nvSpPr>
        <p:spPr>
          <a:xfrm>
            <a:off x="4550241" y="5051359"/>
            <a:ext cx="425752" cy="3385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zh-CN" sz="14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17453" name="Text Box 45"/>
          <p:cNvSpPr txBox="1"/>
          <p:nvPr/>
        </p:nvSpPr>
        <p:spPr>
          <a:xfrm>
            <a:off x="9477200" y="5044361"/>
            <a:ext cx="425752" cy="338550"/>
          </a:xfrm>
          <a:prstGeom prst="rect">
            <a:avLst/>
          </a:prstGeom>
          <a:noFill/>
          <a:ln w="9525">
            <a:noFill/>
          </a:ln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zh-CN" sz="14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17454" name="Text Box 46"/>
          <p:cNvSpPr txBox="1">
            <a:spLocks noChangeArrowheads="1"/>
          </p:cNvSpPr>
          <p:nvPr/>
        </p:nvSpPr>
        <p:spPr bwMode="auto">
          <a:xfrm>
            <a:off x="4177756" y="4606933"/>
            <a:ext cx="1055732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2.5</a:t>
            </a:r>
          </a:p>
        </p:txBody>
      </p:sp>
      <p:sp>
        <p:nvSpPr>
          <p:cNvPr id="17455" name="Text Box 47"/>
          <p:cNvSpPr txBox="1">
            <a:spLocks noChangeArrowheads="1"/>
          </p:cNvSpPr>
          <p:nvPr/>
        </p:nvSpPr>
        <p:spPr bwMode="auto">
          <a:xfrm>
            <a:off x="6397852" y="4606933"/>
            <a:ext cx="425752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7362" name="组合 6"/>
          <p:cNvGrpSpPr>
            <a:grpSpLocks/>
          </p:cNvGrpSpPr>
          <p:nvPr/>
        </p:nvGrpSpPr>
        <p:grpSpPr bwMode="auto">
          <a:xfrm>
            <a:off x="1111107" y="1401585"/>
            <a:ext cx="2478293" cy="630942"/>
            <a:chOff x="427462" y="558483"/>
            <a:chExt cx="1858351" cy="473402"/>
          </a:xfrm>
        </p:grpSpPr>
        <p:grpSp>
          <p:nvGrpSpPr>
            <p:cNvPr id="5736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736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7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素养考点 </a:t>
              </a:r>
              <a:r>
                <a:rPr lang="en-US" altLang="zh-CN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CN" altLang="en-US" sz="3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7363" name="文本框 1"/>
          <p:cNvSpPr txBox="1">
            <a:spLocks noChangeArrowheads="1"/>
          </p:cNvSpPr>
          <p:nvPr/>
        </p:nvSpPr>
        <p:spPr bwMode="auto">
          <a:xfrm>
            <a:off x="3830669" y="1380413"/>
            <a:ext cx="8097313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对给出的有理数在数轴上指出其所对应的点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953823"/>
              </p:ext>
            </p:extLst>
          </p:nvPr>
        </p:nvGraphicFramePr>
        <p:xfrm>
          <a:off x="6771789" y="2838494"/>
          <a:ext cx="484437" cy="816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Equation" r:id="rId4" imgW="241200" imgH="406080" progId="Equation.DSMT4">
                  <p:embed/>
                </p:oleObj>
              </mc:Choice>
              <mc:Fallback>
                <p:oleObj name="Equation" r:id="rId4" imgW="2412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71789" y="2838494"/>
                        <a:ext cx="484437" cy="816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73296"/>
              </p:ext>
            </p:extLst>
          </p:nvPr>
        </p:nvGraphicFramePr>
        <p:xfrm>
          <a:off x="9477197" y="4374785"/>
          <a:ext cx="455941" cy="768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6" imgW="241200" imgH="406080" progId="Equation.DSMT4">
                  <p:embed/>
                </p:oleObj>
              </mc:Choice>
              <mc:Fallback>
                <p:oleObj name="Equation" r:id="rId6" imgW="2412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77197" y="4374785"/>
                        <a:ext cx="455941" cy="768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39827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3" grpId="0"/>
      <p:bldP spid="17444" grpId="0"/>
      <p:bldP spid="17445" grpId="0"/>
      <p:bldP spid="17449" grpId="0"/>
      <p:bldP spid="17450" grpId="0"/>
      <p:bldP spid="17451" grpId="0"/>
      <p:bldP spid="17452" grpId="0"/>
      <p:bldP spid="17453" grpId="0"/>
      <p:bldP spid="17454" grpId="0"/>
      <p:bldP spid="174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8"/>
          <p:cNvSpPr>
            <a:spLocks noChangeArrowheads="1"/>
          </p:cNvSpPr>
          <p:nvPr/>
        </p:nvSpPr>
        <p:spPr bwMode="auto">
          <a:xfrm>
            <a:off x="1717564" y="2296463"/>
            <a:ext cx="9438283" cy="23390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200" b="1" dirty="0" smtClean="0">
                <a:latin typeface="+mn-ea"/>
                <a:ea typeface="+mn-ea"/>
              </a:rPr>
              <a:t>①</a:t>
            </a:r>
            <a:r>
              <a:rPr lang="zh-CN" altLang="en-US" sz="3200" b="1" dirty="0">
                <a:latin typeface="+mn-ea"/>
                <a:ea typeface="+mn-ea"/>
              </a:rPr>
              <a:t>在数轴上用实心圆点表示所要表示的数</a:t>
            </a:r>
            <a:r>
              <a:rPr lang="zh-CN" altLang="en-US" sz="3200" b="1" dirty="0" smtClean="0">
                <a:latin typeface="+mn-ea"/>
                <a:ea typeface="+mn-ea"/>
              </a:rPr>
              <a:t>；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latin typeface="+mn-ea"/>
                <a:ea typeface="+mn-ea"/>
              </a:rPr>
              <a:t>     </a:t>
            </a:r>
            <a:r>
              <a:rPr lang="zh-CN" altLang="en-US" sz="3200" b="1" dirty="0" smtClean="0">
                <a:latin typeface="+mn-ea"/>
                <a:ea typeface="+mn-ea"/>
              </a:rPr>
              <a:t>②</a:t>
            </a:r>
            <a:r>
              <a:rPr lang="zh-CN" altLang="en-US" sz="3200" b="1" dirty="0">
                <a:latin typeface="+mn-ea"/>
                <a:ea typeface="+mn-ea"/>
              </a:rPr>
              <a:t>把点标在线上；</a:t>
            </a:r>
            <a:endParaRPr lang="zh-CN" altLang="zh-CN" sz="32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  <a:ea typeface="+mn-ea"/>
              </a:rPr>
              <a:t>      ③</a:t>
            </a:r>
            <a:r>
              <a:rPr lang="zh-CN" altLang="en-US" sz="3200" b="1" dirty="0">
                <a:latin typeface="+mn-ea"/>
                <a:ea typeface="+mn-ea"/>
              </a:rPr>
              <a:t>把数标在点的上方，以便观看</a:t>
            </a:r>
            <a:r>
              <a:rPr lang="en-US" altLang="zh-CN" sz="3200" b="1" dirty="0">
                <a:latin typeface="+mn-ea"/>
                <a:ea typeface="+mn-ea"/>
              </a:rPr>
              <a:t>.</a:t>
            </a:r>
            <a:endParaRPr lang="zh-CN" altLang="zh-CN" sz="32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091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313"/>
          <p:cNvGrpSpPr>
            <a:grpSpLocks/>
          </p:cNvGrpSpPr>
          <p:nvPr/>
        </p:nvGrpSpPr>
        <p:grpSpPr bwMode="auto">
          <a:xfrm>
            <a:off x="1694171" y="1380186"/>
            <a:ext cx="10496242" cy="3937912"/>
            <a:chOff x="0" y="0"/>
            <a:chExt cx="4581" cy="2404"/>
          </a:xfrm>
          <a:noFill/>
        </p:grpSpPr>
        <p:sp>
          <p:nvSpPr>
            <p:cNvPr id="5839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4581" cy="2404"/>
            </a:xfrm>
            <a:prstGeom prst="roundRect">
              <a:avLst>
                <a:gd name="adj" fmla="val 16667"/>
              </a:avLst>
            </a:prstGeom>
            <a:grpFill/>
            <a:ln w="28575">
              <a:noFill/>
              <a:round/>
              <a:headEnd/>
              <a:tailEnd/>
            </a:ln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zh-CN" sz="37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en-US" sz="3600" b="1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画出数轴并表示下列有理数： </a:t>
              </a:r>
            </a:p>
            <a:p>
              <a:pPr eaLnBrk="1" hangingPunct="1">
                <a:defRPr/>
              </a:pPr>
              <a:r>
                <a:rPr lang="zh-CN" altLang="en-US" sz="3700" dirty="0">
                  <a:latin typeface="Times New Roman" pitchFamily="18" charset="0"/>
                  <a:cs typeface="Times New Roman" pitchFamily="18" charset="0"/>
                </a:rPr>
                <a:t>     </a:t>
              </a:r>
              <a:endParaRPr lang="en-US" altLang="zh-CN" sz="3700" dirty="0">
                <a:latin typeface="Times New Roman" pitchFamily="18" charset="0"/>
                <a:cs typeface="Times New Roman" pitchFamily="18" charset="0"/>
              </a:endParaRPr>
            </a:p>
            <a:p>
              <a:pPr eaLnBrk="1" hangingPunct="1">
                <a:defRPr/>
              </a:pPr>
              <a:r>
                <a:rPr lang="en-US" altLang="zh-CN" sz="3700" b="1" dirty="0">
                  <a:latin typeface="Times New Roman" pitchFamily="18" charset="0"/>
                  <a:cs typeface="Times New Roman" pitchFamily="18" charset="0"/>
                </a:rPr>
                <a:t>1.5</a:t>
              </a:r>
              <a:r>
                <a:rPr lang="zh-CN" altLang="en-US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 </a:t>
              </a:r>
              <a:r>
                <a:rPr lang="en-US" altLang="zh-CN" sz="3700" b="1" dirty="0">
                  <a:latin typeface="Times New Roman" pitchFamily="18" charset="0"/>
                  <a:cs typeface="Times New Roman" pitchFamily="18" charset="0"/>
                </a:rPr>
                <a:t>-2</a:t>
              </a:r>
              <a:r>
                <a:rPr lang="en-US" altLang="zh-CN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, </a:t>
              </a:r>
              <a:r>
                <a:rPr lang="en-US" altLang="zh-CN" sz="3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3700" b="1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 </a:t>
              </a:r>
              <a:r>
                <a:rPr lang="en-US" altLang="zh-CN" sz="3700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altLang="zh-CN" sz="3700" b="1" dirty="0">
                  <a:latin typeface="Times New Roman" pitchFamily="18" charset="0"/>
                  <a:cs typeface="Times New Roman" pitchFamily="18" charset="0"/>
                </a:rPr>
                <a:t>2.5</a:t>
              </a:r>
              <a:r>
                <a:rPr lang="zh-CN" altLang="en-US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</a:t>
              </a:r>
              <a:r>
                <a:rPr lang="zh-CN" altLang="en-US" sz="3700" b="1" dirty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zh-CN" altLang="en-US" sz="3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en-US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</a:t>
              </a:r>
              <a:r>
                <a:rPr lang="zh-CN" altLang="en-US" sz="3700" dirty="0"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zh-CN" altLang="en-US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，</a:t>
              </a:r>
              <a:r>
                <a:rPr lang="en-US" altLang="zh-CN" sz="37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altLang="zh-CN" sz="3700" dirty="0">
                  <a:latin typeface="Times New Roman" pitchFamily="18" charset="0"/>
                  <a:ea typeface="楷体" panose="02010609060101010101" pitchFamily="49" charset="-122"/>
                  <a:cs typeface="Times New Roman" pitchFamily="18" charset="0"/>
                </a:rPr>
                <a:t>.</a:t>
              </a:r>
            </a:p>
          </p:txBody>
        </p:sp>
        <p:graphicFrame>
          <p:nvGraphicFramePr>
            <p:cNvPr id="58399" name="对象 133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1304328"/>
                </p:ext>
              </p:extLst>
            </p:nvPr>
          </p:nvGraphicFramePr>
          <p:xfrm>
            <a:off x="1801" y="850"/>
            <a:ext cx="204" cy="7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4" name="Equation" r:id="rId4" imgW="152280" imgH="406080" progId="Equation.DSMT4">
                    <p:embed/>
                  </p:oleObj>
                </mc:Choice>
                <mc:Fallback>
                  <p:oleObj name="Equation" r:id="rId4" imgW="15228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1" y="850"/>
                          <a:ext cx="204" cy="7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0" name="对象 133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57845592"/>
                </p:ext>
              </p:extLst>
            </p:nvPr>
          </p:nvGraphicFramePr>
          <p:xfrm>
            <a:off x="2177" y="839"/>
            <a:ext cx="363" cy="7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5" name="Equation" r:id="rId6" imgW="253800" imgH="406080" progId="Equation.DSMT4">
                    <p:embed/>
                  </p:oleObj>
                </mc:Choice>
                <mc:Fallback>
                  <p:oleObj name="Equation" r:id="rId6" imgW="25380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7" y="839"/>
                          <a:ext cx="363" cy="7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8371" name="Text Box 8"/>
          <p:cNvSpPr txBox="1">
            <a:spLocks noChangeArrowheads="1"/>
          </p:cNvSpPr>
          <p:nvPr/>
        </p:nvSpPr>
        <p:spPr bwMode="auto">
          <a:xfrm>
            <a:off x="2405049" y="2697058"/>
            <a:ext cx="261604" cy="360128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68418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4" name="矩形 13324"/>
          <p:cNvSpPr>
            <a:spLocks noChangeArrowheads="1"/>
          </p:cNvSpPr>
          <p:nvPr/>
        </p:nvSpPr>
        <p:spPr bwMode="auto">
          <a:xfrm>
            <a:off x="1523802" y="3920774"/>
            <a:ext cx="9142810" cy="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8375" name="对象 133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35364"/>
              </p:ext>
            </p:extLst>
          </p:nvPr>
        </p:nvGraphicFramePr>
        <p:xfrm>
          <a:off x="5589390" y="3433829"/>
          <a:ext cx="114285" cy="2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" r:id="rId8" imgW="114250" imgH="215806" progId="Equation.3">
                  <p:embed/>
                </p:oleObj>
              </mc:Choice>
              <mc:Fallback>
                <p:oleObj r:id="rId8" imgW="114250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9390" y="3433829"/>
                        <a:ext cx="114285" cy="2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6" name="矩形 13326"/>
          <p:cNvSpPr>
            <a:spLocks noChangeArrowheads="1"/>
          </p:cNvSpPr>
          <p:nvPr/>
        </p:nvSpPr>
        <p:spPr bwMode="auto">
          <a:xfrm>
            <a:off x="1523802" y="3992757"/>
            <a:ext cx="9142810" cy="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1" name="文本框 13330"/>
          <p:cNvSpPr txBox="1">
            <a:spLocks noChangeArrowheads="1"/>
          </p:cNvSpPr>
          <p:nvPr/>
        </p:nvSpPr>
        <p:spPr bwMode="auto">
          <a:xfrm>
            <a:off x="6923994" y="4605356"/>
            <a:ext cx="541168" cy="4001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1.5</a:t>
            </a:r>
          </a:p>
        </p:txBody>
      </p:sp>
      <p:sp>
        <p:nvSpPr>
          <p:cNvPr id="13333" name="文本框 13332"/>
          <p:cNvSpPr txBox="1">
            <a:spLocks noChangeArrowheads="1"/>
          </p:cNvSpPr>
          <p:nvPr/>
        </p:nvSpPr>
        <p:spPr bwMode="auto">
          <a:xfrm>
            <a:off x="4276598" y="4577011"/>
            <a:ext cx="440179" cy="4001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</a:p>
        </p:txBody>
      </p:sp>
      <p:sp>
        <p:nvSpPr>
          <p:cNvPr id="13335" name="文本框 13334"/>
          <p:cNvSpPr txBox="1">
            <a:spLocks noChangeArrowheads="1"/>
          </p:cNvSpPr>
          <p:nvPr/>
        </p:nvSpPr>
        <p:spPr bwMode="auto">
          <a:xfrm>
            <a:off x="7487806" y="4605357"/>
            <a:ext cx="363235" cy="4001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3337" name="文本框 13336"/>
          <p:cNvSpPr txBox="1">
            <a:spLocks noChangeArrowheads="1"/>
          </p:cNvSpPr>
          <p:nvPr/>
        </p:nvSpPr>
        <p:spPr bwMode="auto">
          <a:xfrm>
            <a:off x="3691827" y="4579009"/>
            <a:ext cx="618112" cy="4001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-2.5</a:t>
            </a:r>
          </a:p>
        </p:txBody>
      </p:sp>
      <p:sp>
        <p:nvSpPr>
          <p:cNvPr id="13342" name="文本框 13341"/>
          <p:cNvSpPr txBox="1">
            <a:spLocks noChangeArrowheads="1"/>
          </p:cNvSpPr>
          <p:nvPr/>
        </p:nvSpPr>
        <p:spPr bwMode="auto">
          <a:xfrm>
            <a:off x="5925147" y="4534256"/>
            <a:ext cx="363235" cy="40010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graphicFrame>
        <p:nvGraphicFramePr>
          <p:cNvPr id="13343" name="对象 133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055206"/>
              </p:ext>
            </p:extLst>
          </p:nvPr>
        </p:nvGraphicFramePr>
        <p:xfrm>
          <a:off x="9438261" y="4019787"/>
          <a:ext cx="376718" cy="100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" name="Equation" r:id="rId10" imgW="152280" imgH="406080" progId="Equation.DSMT4">
                  <p:embed/>
                </p:oleObj>
              </mc:Choice>
              <mc:Fallback>
                <p:oleObj name="Equation" r:id="rId10" imgW="1522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38261" y="4019787"/>
                        <a:ext cx="376718" cy="100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44" name="对象 133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080602"/>
              </p:ext>
            </p:extLst>
          </p:nvPr>
        </p:nvGraphicFramePr>
        <p:xfrm>
          <a:off x="5186559" y="4319039"/>
          <a:ext cx="510580" cy="816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8" name="Equation" r:id="rId12" imgW="253800" imgH="406080" progId="Equation.DSMT4">
                  <p:embed/>
                </p:oleObj>
              </mc:Choice>
              <mc:Fallback>
                <p:oleObj name="Equation" r:id="rId12" imgW="2538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6559" y="4319039"/>
                        <a:ext cx="510580" cy="8161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20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/>
        </p:blipFill>
        <p:spPr bwMode="auto">
          <a:xfrm>
            <a:off x="993012" y="1627493"/>
            <a:ext cx="912587" cy="91924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325135" y="4993402"/>
            <a:ext cx="9719976" cy="730486"/>
            <a:chOff x="1034207" y="4117525"/>
            <a:chExt cx="7290931" cy="547738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1034207" y="4285390"/>
              <a:ext cx="7290931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828888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614020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09064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018976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804108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399152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994196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589238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423932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2233844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38800" y="4117525"/>
              <a:ext cx="0" cy="1501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431201" y="4319094"/>
              <a:ext cx="6445373" cy="346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Times New Roman" pitchFamily="18" charset="0"/>
                  <a:cs typeface="Times New Roman" pitchFamily="18" charset="0"/>
                </a:rPr>
                <a:t>-5       -4       -3       -2       -1        0         1        2         3        4        5  </a:t>
              </a:r>
              <a:endParaRPr lang="zh-CN" alt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336" name="矩形 13335"/>
          <p:cNvSpPr/>
          <p:nvPr/>
        </p:nvSpPr>
        <p:spPr>
          <a:xfrm>
            <a:off x="3570607" y="4420723"/>
            <a:ext cx="1092464" cy="113903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2" name="文本框 13331"/>
          <p:cNvSpPr txBox="1"/>
          <p:nvPr/>
        </p:nvSpPr>
        <p:spPr>
          <a:xfrm>
            <a:off x="3968046" y="4431308"/>
            <a:ext cx="1022216" cy="113691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1" name="矩形 13340"/>
          <p:cNvSpPr/>
          <p:nvPr/>
        </p:nvSpPr>
        <p:spPr>
          <a:xfrm>
            <a:off x="4997786" y="4431308"/>
            <a:ext cx="1092464" cy="113903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0" name="矩形 13339"/>
          <p:cNvSpPr/>
          <p:nvPr/>
        </p:nvSpPr>
        <p:spPr>
          <a:xfrm>
            <a:off x="5550546" y="4427927"/>
            <a:ext cx="751318" cy="114961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4" name="矩形 13333"/>
          <p:cNvSpPr/>
          <p:nvPr/>
        </p:nvSpPr>
        <p:spPr>
          <a:xfrm>
            <a:off x="6747480" y="4430456"/>
            <a:ext cx="1022216" cy="11369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0" name="文本框 13329"/>
          <p:cNvSpPr txBox="1"/>
          <p:nvPr/>
        </p:nvSpPr>
        <p:spPr>
          <a:xfrm>
            <a:off x="7139394" y="4432572"/>
            <a:ext cx="1022218" cy="113691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8" name="矩形 13337"/>
          <p:cNvSpPr/>
          <p:nvPr/>
        </p:nvSpPr>
        <p:spPr>
          <a:xfrm>
            <a:off x="9115512" y="4432572"/>
            <a:ext cx="1022216" cy="113691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en-US" altLang="zh-CN" sz="6600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﹒</a:t>
            </a:r>
            <a:endParaRPr lang="zh-CN" altLang="en-US" sz="6600" noProof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77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1" grpId="0" bldLvl="0" animBg="1"/>
      <p:bldP spid="13333" grpId="0" bldLvl="0" animBg="1"/>
      <p:bldP spid="13335" grpId="0" bldLvl="0" animBg="1"/>
      <p:bldP spid="13337" grpId="0" bldLvl="0" animBg="1"/>
      <p:bldP spid="13342" grpId="0" bldLvl="0" animBg="1"/>
      <p:bldP spid="13336" grpId="0" bldLvl="0"/>
      <p:bldP spid="13332" grpId="0" bldLvl="0"/>
      <p:bldP spid="13341" grpId="0" bldLvl="0"/>
      <p:bldP spid="13340" grpId="0" bldLvl="0"/>
      <p:bldP spid="13334" grpId="0" bldLvl="0"/>
      <p:bldP spid="13338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08443" y="2122008"/>
            <a:ext cx="9729049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任何一个有理数都可以用数轴上的一个点来表示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68636" y="2688935"/>
            <a:ext cx="10174877" cy="3372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>
            <a:lvl1pPr eaLnBrk="0" hangingPunct="0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990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defRPr/>
            </a:pP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     一般地，设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是一个正数，则数轴上表示数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在原点的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边，与原点的距离是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个单位长度；表示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数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5000"/>
              </a:lnSpc>
              <a:defRPr/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的点在原点的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边，与原点的距离是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个单位长度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．数轴上与原点的距离是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个单位长度的点，简称为数轴上与原点的距离是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的点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80" name="文本框 87079"/>
          <p:cNvSpPr txBox="1">
            <a:spLocks noChangeArrowheads="1"/>
          </p:cNvSpPr>
          <p:nvPr/>
        </p:nvSpPr>
        <p:spPr bwMode="auto">
          <a:xfrm>
            <a:off x="1454476" y="3395445"/>
            <a:ext cx="507934" cy="58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98" tIns="46799" rIns="89998" bIns="46799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右</a:t>
            </a:r>
          </a:p>
        </p:txBody>
      </p:sp>
      <p:sp>
        <p:nvSpPr>
          <p:cNvPr id="87081" name="文本框 87080"/>
          <p:cNvSpPr txBox="1">
            <a:spLocks noChangeArrowheads="1"/>
          </p:cNvSpPr>
          <p:nvPr/>
        </p:nvSpPr>
        <p:spPr bwMode="auto">
          <a:xfrm>
            <a:off x="5950784" y="3395445"/>
            <a:ext cx="410580" cy="58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98" tIns="46799" rIns="89998" bIns="46799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87082" name="文本框 87081"/>
          <p:cNvSpPr txBox="1">
            <a:spLocks noChangeArrowheads="1"/>
          </p:cNvSpPr>
          <p:nvPr/>
        </p:nvSpPr>
        <p:spPr bwMode="auto">
          <a:xfrm>
            <a:off x="8683557" y="4081562"/>
            <a:ext cx="398160" cy="58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8" tIns="46799" rIns="89998" bIns="46799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87083" name="文本框 87082"/>
          <p:cNvSpPr txBox="1">
            <a:spLocks noChangeArrowheads="1"/>
          </p:cNvSpPr>
          <p:nvPr/>
        </p:nvSpPr>
        <p:spPr bwMode="auto">
          <a:xfrm>
            <a:off x="4124736" y="4081425"/>
            <a:ext cx="592050" cy="58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98" tIns="46799" rIns="89998" bIns="46799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左</a:t>
            </a:r>
          </a:p>
        </p:txBody>
      </p:sp>
      <p:sp>
        <p:nvSpPr>
          <p:cNvPr id="13" name="剪去同侧角的矩形 12"/>
          <p:cNvSpPr/>
          <p:nvPr/>
        </p:nvSpPr>
        <p:spPr>
          <a:xfrm>
            <a:off x="1068636" y="1662790"/>
            <a:ext cx="10476136" cy="4398218"/>
          </a:xfrm>
          <a:prstGeom prst="snip2Same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83182" y="1230889"/>
            <a:ext cx="3253394" cy="863799"/>
            <a:chOff x="3131762" y="248416"/>
            <a:chExt cx="2440363" cy="647699"/>
          </a:xfrm>
        </p:grpSpPr>
        <p:sp>
          <p:nvSpPr>
            <p:cNvPr id="15" name="圆角矩形 14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  归纳总结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593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7080" grpId="0"/>
      <p:bldP spid="87081" grpId="0"/>
      <p:bldP spid="87082" grpId="0"/>
      <p:bldP spid="87083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1079406" y="1589942"/>
            <a:ext cx="10755037" cy="3157903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21917" tIns="60958" rIns="121917" bIns="60958"/>
          <a:lstStyle/>
          <a:p>
            <a:pPr marL="514350" indent="-51435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掌握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数轴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的概念，理解数轴上的点和有理数的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对应关系</a:t>
            </a:r>
            <a:r>
              <a:rPr lang="en-US" altLang="zh-CN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2. 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会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正确地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画出数轴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，利用数轴上的点表示有理数</a:t>
            </a:r>
            <a:r>
              <a:rPr lang="en-US" altLang="zh-CN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3. 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会利用数轴比较有理数的大小，了解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数形结合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的思想</a:t>
            </a:r>
            <a:r>
              <a:rPr lang="en-US" altLang="zh-CN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微软雅黑" pitchFamily="34" charset="-122"/>
              </a:rPr>
              <a:t>.</a:t>
            </a:r>
            <a:endParaRPr lang="zh-CN" altLang="zh-CN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9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Line 2"/>
          <p:cNvSpPr>
            <a:spLocks noChangeShapeType="1"/>
          </p:cNvSpPr>
          <p:nvPr/>
        </p:nvSpPr>
        <p:spPr bwMode="auto">
          <a:xfrm>
            <a:off x="2438083" y="3425560"/>
            <a:ext cx="761900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 flipH="1">
            <a:off x="6044413" y="3262539"/>
            <a:ext cx="0" cy="15243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858171" y="3518714"/>
            <a:ext cx="838091" cy="55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>
            <a:off x="6704727" y="3283711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>
            <a:off x="7496257" y="3277359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>
            <a:off x="8228529" y="3256187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 flipH="1">
            <a:off x="5180926" y="3241368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5" name="Line 9"/>
          <p:cNvSpPr>
            <a:spLocks noChangeShapeType="1"/>
          </p:cNvSpPr>
          <p:nvPr/>
        </p:nvSpPr>
        <p:spPr bwMode="auto">
          <a:xfrm>
            <a:off x="4431723" y="3241368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6" name="Line 10"/>
          <p:cNvSpPr>
            <a:spLocks noChangeShapeType="1"/>
          </p:cNvSpPr>
          <p:nvPr/>
        </p:nvSpPr>
        <p:spPr bwMode="auto">
          <a:xfrm>
            <a:off x="3678288" y="3266774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3039138" y="3539886"/>
            <a:ext cx="7314248" cy="4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1                  2        </a:t>
            </a:r>
          </a:p>
        </p:txBody>
      </p:sp>
      <p:sp>
        <p:nvSpPr>
          <p:cNvPr id="60428" name="Line 12"/>
          <p:cNvSpPr>
            <a:spLocks noChangeShapeType="1"/>
          </p:cNvSpPr>
          <p:nvPr/>
        </p:nvSpPr>
        <p:spPr bwMode="auto">
          <a:xfrm>
            <a:off x="2895223" y="3273125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29" name="Line 13"/>
          <p:cNvSpPr>
            <a:spLocks noChangeShapeType="1"/>
          </p:cNvSpPr>
          <p:nvPr/>
        </p:nvSpPr>
        <p:spPr bwMode="auto">
          <a:xfrm>
            <a:off x="9001012" y="3256187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2529088" y="3493719"/>
            <a:ext cx="3580934" cy="4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2             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1281481" y="1994721"/>
            <a:ext cx="10573490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</a:t>
            </a:r>
            <a:r>
              <a:rPr lang="zh-CN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在下面数轴上，</a:t>
            </a:r>
            <a:r>
              <a:rPr lang="zh-CN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各点分别表示什么数？</a:t>
            </a:r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auto">
          <a:xfrm>
            <a:off x="8685669" y="2210312"/>
            <a:ext cx="685711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33" name="Line 17"/>
          <p:cNvSpPr>
            <a:spLocks noChangeShapeType="1"/>
          </p:cNvSpPr>
          <p:nvPr/>
        </p:nvSpPr>
        <p:spPr bwMode="auto">
          <a:xfrm>
            <a:off x="4804208" y="3241368"/>
            <a:ext cx="0" cy="15243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34" name="Line 18"/>
          <p:cNvSpPr>
            <a:spLocks noChangeShapeType="1"/>
          </p:cNvSpPr>
          <p:nvPr/>
        </p:nvSpPr>
        <p:spPr bwMode="auto">
          <a:xfrm>
            <a:off x="6323777" y="2743835"/>
            <a:ext cx="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3428554" y="2510948"/>
            <a:ext cx="5790446" cy="55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 i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800" b="1" i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800" b="1" i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zh-CN" altLang="zh-CN" sz="2800" b="1" i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6419673" y="5221056"/>
            <a:ext cx="3008190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defRPr/>
            </a:pPr>
            <a:r>
              <a:rPr lang="zh-CN" altLang="zh-CN" sz="3200" b="1" dirty="0">
                <a:latin typeface="Times New Roman" pitchFamily="18" charset="0"/>
                <a:cs typeface="Times New Roman" pitchFamily="18" charset="0"/>
              </a:rPr>
              <a:t>(4) </a:t>
            </a:r>
            <a:r>
              <a:rPr lang="zh-CN" altLang="zh-C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点表示-</a:t>
            </a: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1.5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2363656" y="4479906"/>
            <a:ext cx="295368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defRPr/>
            </a:pP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32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点表示</a:t>
            </a: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6213725" y="4482022"/>
            <a:ext cx="3671833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defRPr/>
            </a:pP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zh-CN" sz="3200" b="1" dirty="0">
                <a:latin typeface="Times New Roman" pitchFamily="18" charset="0"/>
                <a:cs typeface="Times New Roman" pitchFamily="18" charset="0"/>
              </a:rPr>
              <a:t>(2) </a:t>
            </a:r>
            <a:r>
              <a:rPr lang="zh-CN" altLang="zh-C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点表示</a:t>
            </a: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0.25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2529088" y="5220909"/>
            <a:ext cx="3276173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defRPr/>
            </a:pPr>
            <a:r>
              <a:rPr lang="zh-CN" altLang="zh-CN" sz="3200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点表示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0.75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576359" y="4441797"/>
            <a:ext cx="794442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:</a:t>
            </a:r>
          </a:p>
        </p:txBody>
      </p:sp>
      <p:sp>
        <p:nvSpPr>
          <p:cNvPr id="60441" name="Text Box 25"/>
          <p:cNvSpPr txBox="1">
            <a:spLocks noChangeArrowheads="1"/>
          </p:cNvSpPr>
          <p:nvPr/>
        </p:nvSpPr>
        <p:spPr bwMode="auto">
          <a:xfrm>
            <a:off x="7619008" y="1753006"/>
            <a:ext cx="609521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42" name="Text Box 26"/>
          <p:cNvSpPr txBox="1">
            <a:spLocks noChangeArrowheads="1"/>
          </p:cNvSpPr>
          <p:nvPr/>
        </p:nvSpPr>
        <p:spPr bwMode="auto">
          <a:xfrm>
            <a:off x="6162931" y="2392388"/>
            <a:ext cx="838091" cy="135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0443" name="Text Box 27"/>
          <p:cNvSpPr txBox="1">
            <a:spLocks noChangeArrowheads="1"/>
          </p:cNvSpPr>
          <p:nvPr/>
        </p:nvSpPr>
        <p:spPr bwMode="auto">
          <a:xfrm>
            <a:off x="8766092" y="2426262"/>
            <a:ext cx="838091" cy="135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0444" name="Text Box 28"/>
          <p:cNvSpPr txBox="1">
            <a:spLocks noChangeArrowheads="1"/>
          </p:cNvSpPr>
          <p:nvPr/>
        </p:nvSpPr>
        <p:spPr bwMode="auto">
          <a:xfrm>
            <a:off x="3451834" y="2455902"/>
            <a:ext cx="533331" cy="135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0445" name="Text Box 29"/>
          <p:cNvSpPr txBox="1">
            <a:spLocks noChangeArrowheads="1"/>
          </p:cNvSpPr>
          <p:nvPr/>
        </p:nvSpPr>
        <p:spPr bwMode="auto">
          <a:xfrm>
            <a:off x="4575957" y="2426262"/>
            <a:ext cx="761901" cy="135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60447" name="组合 6"/>
          <p:cNvGrpSpPr>
            <a:grpSpLocks/>
          </p:cNvGrpSpPr>
          <p:nvPr/>
        </p:nvGrpSpPr>
        <p:grpSpPr bwMode="auto">
          <a:xfrm>
            <a:off x="2928027" y="1232327"/>
            <a:ext cx="2478293" cy="654201"/>
            <a:chOff x="427462" y="558483"/>
            <a:chExt cx="1858351" cy="491808"/>
          </a:xfrm>
        </p:grpSpPr>
        <p:grpSp>
          <p:nvGrpSpPr>
            <p:cNvPr id="60449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288"/>
                <a:ext cx="426897" cy="42655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045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素养考点 </a:t>
              </a:r>
              <a:r>
                <a:rPr lang="en-US" altLang="zh-CN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sz="3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0448" name="文本框 1"/>
          <p:cNvSpPr txBox="1">
            <a:spLocks noChangeArrowheads="1"/>
          </p:cNvSpPr>
          <p:nvPr/>
        </p:nvSpPr>
        <p:spPr bwMode="auto">
          <a:xfrm>
            <a:off x="5555527" y="1276788"/>
            <a:ext cx="5593120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指出数轴上的点表示的数</a:t>
            </a:r>
          </a:p>
        </p:txBody>
      </p:sp>
    </p:spTree>
    <p:extLst>
      <p:ext uri="{BB962C8B-B14F-4D97-AF65-F5344CB8AC3E}">
        <p14:creationId xmlns:p14="http://schemas.microsoft.com/office/powerpoint/2010/main" val="409172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 build="p"/>
      <p:bldP spid="18453" grpId="0" build="p"/>
      <p:bldP spid="18454" grpId="0" build="p"/>
      <p:bldP spid="18455" grpId="0" build="p"/>
      <p:bldP spid="1845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矩形 14345"/>
          <p:cNvSpPr>
            <a:spLocks noChangeArrowheads="1"/>
          </p:cNvSpPr>
          <p:nvPr/>
        </p:nvSpPr>
        <p:spPr bwMode="auto">
          <a:xfrm>
            <a:off x="2465486" y="1521962"/>
            <a:ext cx="8476005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请写出数轴上点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E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所表示的数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:</a:t>
            </a:r>
          </a:p>
        </p:txBody>
      </p:sp>
      <p:pic>
        <p:nvPicPr>
          <p:cNvPr id="14347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7801" y="2394855"/>
            <a:ext cx="6069813" cy="8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文本框 14347"/>
          <p:cNvSpPr txBox="1"/>
          <p:nvPr/>
        </p:nvSpPr>
        <p:spPr>
          <a:xfrm>
            <a:off x="1754872" y="3632548"/>
            <a:ext cx="9719090" cy="160043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</a:rPr>
              <a:t>解：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b="1" i="1" noProof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zh-CN" altLang="en-US" sz="3200" b="1" u="sng" noProof="1">
                <a:latin typeface="Times New Roman" pitchFamily="18" charset="0"/>
                <a:cs typeface="Times New Roman" pitchFamily="18" charset="0"/>
              </a:rPr>
              <a:t>　 　 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；点</a:t>
            </a:r>
            <a:r>
              <a:rPr lang="zh-CN" altLang="en-US" sz="3200" b="1" i="1" noProof="1">
                <a:latin typeface="Times New Roman" pitchFamily="18" charset="0"/>
                <a:cs typeface="Times New Roman" pitchFamily="18" charset="0"/>
              </a:rPr>
              <a:t>Ｂ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zh-CN" altLang="en-US" sz="3200" b="1" u="sng" noProof="1">
                <a:latin typeface="Times New Roman" pitchFamily="18" charset="0"/>
                <a:cs typeface="Times New Roman" pitchFamily="18" charset="0"/>
              </a:rPr>
              <a:t>　 　 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；点</a:t>
            </a:r>
            <a:r>
              <a:rPr lang="zh-CN" altLang="en-US" sz="3200" b="1" i="1" noProof="1">
                <a:latin typeface="Times New Roman" pitchFamily="18" charset="0"/>
                <a:cs typeface="Times New Roman" pitchFamily="18" charset="0"/>
              </a:rPr>
              <a:t>Ｃ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zh-CN" altLang="en-US" sz="3200" b="1" u="sng" noProof="1"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；点</a:t>
            </a:r>
            <a:r>
              <a:rPr lang="zh-CN" altLang="en-US" sz="3200" b="1" i="1" noProof="1">
                <a:latin typeface="Times New Roman" pitchFamily="18" charset="0"/>
                <a:cs typeface="Times New Roman" pitchFamily="18" charset="0"/>
              </a:rPr>
              <a:t>Ｄ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zh-CN" altLang="en-US" sz="3200" b="1" u="sng" noProof="1">
                <a:latin typeface="Times New Roman" pitchFamily="18" charset="0"/>
                <a:cs typeface="Times New Roman" pitchFamily="18" charset="0"/>
              </a:rPr>
              <a:t>　 　 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；点</a:t>
            </a:r>
            <a:r>
              <a:rPr lang="zh-CN" altLang="en-US" sz="3200" b="1" i="1" noProof="1">
                <a:latin typeface="Times New Roman" pitchFamily="18" charset="0"/>
                <a:cs typeface="Times New Roman" pitchFamily="18" charset="0"/>
              </a:rPr>
              <a:t>Ｅ</a:t>
            </a:r>
            <a:r>
              <a:rPr lang="zh-CN" altLang="en-US" sz="3200" b="1" noProof="1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zh-CN" altLang="en-US" sz="3200" b="1" u="sng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　 　 </a:t>
            </a:r>
            <a:r>
              <a:rPr lang="en-US" altLang="zh-CN" sz="3200" b="1" noProof="1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u="sng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9" name="文本框 14348"/>
          <p:cNvSpPr txBox="1">
            <a:spLocks noChangeArrowheads="1"/>
          </p:cNvSpPr>
          <p:nvPr/>
        </p:nvSpPr>
        <p:spPr bwMode="auto">
          <a:xfrm>
            <a:off x="4453011" y="3755758"/>
            <a:ext cx="451347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0" name="文本框 14349"/>
          <p:cNvSpPr txBox="1">
            <a:spLocks noChangeArrowheads="1"/>
          </p:cNvSpPr>
          <p:nvPr/>
        </p:nvSpPr>
        <p:spPr bwMode="auto">
          <a:xfrm>
            <a:off x="7511996" y="3755758"/>
            <a:ext cx="588118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-2</a:t>
            </a:r>
          </a:p>
        </p:txBody>
      </p:sp>
      <p:sp>
        <p:nvSpPr>
          <p:cNvPr id="14351" name="文本框 14350"/>
          <p:cNvSpPr txBox="1">
            <a:spLocks noChangeArrowheads="1"/>
          </p:cNvSpPr>
          <p:nvPr/>
        </p:nvSpPr>
        <p:spPr bwMode="auto">
          <a:xfrm>
            <a:off x="10372195" y="3739616"/>
            <a:ext cx="503701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2" name="文本框 14351"/>
          <p:cNvSpPr txBox="1">
            <a:spLocks noChangeArrowheads="1"/>
          </p:cNvSpPr>
          <p:nvPr/>
        </p:nvSpPr>
        <p:spPr bwMode="auto">
          <a:xfrm>
            <a:off x="3655509" y="4494458"/>
            <a:ext cx="772000" cy="61554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</a:p>
        </p:txBody>
      </p:sp>
      <p:sp>
        <p:nvSpPr>
          <p:cNvPr id="14353" name="文本框 14352"/>
          <p:cNvSpPr txBox="1">
            <a:spLocks noChangeArrowheads="1"/>
          </p:cNvSpPr>
          <p:nvPr/>
        </p:nvSpPr>
        <p:spPr bwMode="auto">
          <a:xfrm>
            <a:off x="6846412" y="4494311"/>
            <a:ext cx="588118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/>
        </p:blipFill>
        <p:spPr bwMode="auto">
          <a:xfrm>
            <a:off x="1553101" y="1370186"/>
            <a:ext cx="912587" cy="91924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60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bldLvl="0"/>
      <p:bldP spid="14349" grpId="0" bldLvl="0" animBg="1"/>
      <p:bldP spid="14350" grpId="0" bldLvl="0" animBg="1"/>
      <p:bldP spid="14351" grpId="0" bldLvl="0" animBg="1"/>
      <p:bldP spid="14352" grpId="0" bldLvl="0" animBg="1"/>
      <p:bldP spid="143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>
            <a:spLocks noChangeArrowheads="1"/>
          </p:cNvSpPr>
          <p:nvPr/>
        </p:nvSpPr>
        <p:spPr bwMode="auto">
          <a:xfrm>
            <a:off x="1694239" y="1591075"/>
            <a:ext cx="11432580" cy="2406373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</p:spPr>
        <p:txBody>
          <a:bodyPr wrap="none"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数轴上，如果表示数的点在原点的左边，那么是</a:t>
            </a:r>
            <a:endParaRPr lang="en-US" altLang="zh-CN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 一个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数；如果表示数的点在原点的右边</a:t>
            </a: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</a:t>
            </a:r>
            <a:endParaRPr lang="en-US" altLang="zh-CN" sz="3200" b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 </a:t>
            </a: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那么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是一个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r>
              <a:rPr lang="en-US" altLang="zh-CN" sz="3200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</a:t>
            </a:r>
            <a:endParaRPr lang="zh-CN" altLang="en-US" sz="3200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3" name="文本框 14354"/>
          <p:cNvSpPr txBox="1">
            <a:spLocks noChangeArrowheads="1"/>
          </p:cNvSpPr>
          <p:nvPr/>
        </p:nvSpPr>
        <p:spPr bwMode="auto">
          <a:xfrm>
            <a:off x="3811046" y="2601071"/>
            <a:ext cx="658642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负</a:t>
            </a:r>
          </a:p>
        </p:txBody>
      </p:sp>
      <p:sp>
        <p:nvSpPr>
          <p:cNvPr id="4" name="文本框 14355"/>
          <p:cNvSpPr txBox="1">
            <a:spLocks noChangeArrowheads="1"/>
          </p:cNvSpPr>
          <p:nvPr/>
        </p:nvSpPr>
        <p:spPr bwMode="auto">
          <a:xfrm>
            <a:off x="4948479" y="3285628"/>
            <a:ext cx="658642" cy="6156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16B76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</a:t>
            </a:r>
          </a:p>
        </p:txBody>
      </p:sp>
      <p:pic>
        <p:nvPicPr>
          <p:cNvPr id="5" name="Picture 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/>
        </p:blipFill>
        <p:spPr bwMode="auto">
          <a:xfrm>
            <a:off x="1627829" y="1722577"/>
            <a:ext cx="912587" cy="91924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96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5"/>
          <p:cNvSpPr txBox="1">
            <a:spLocks noChangeArrowheads="1"/>
          </p:cNvSpPr>
          <p:nvPr/>
        </p:nvSpPr>
        <p:spPr bwMode="auto">
          <a:xfrm>
            <a:off x="912662" y="2408740"/>
            <a:ext cx="10996767" cy="233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</a:t>
            </a:r>
            <a:r>
              <a:rPr lang="zh-CN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zh-CN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从数轴上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表示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-1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</a:t>
            </a:r>
            <a:r>
              <a:rPr lang="zh-CN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点出发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，向左移动两个单位长度到点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，则点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表示的数是</a:t>
            </a:r>
            <a:r>
              <a:rPr lang="zh-CN" altLang="en-US" sz="3200" b="1" u="sng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，再向右移动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5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个单位长度到达点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，则点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表示的数是</a:t>
            </a:r>
            <a:r>
              <a:rPr lang="zh-CN" altLang="en-US" sz="3200" b="1" u="sng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4176650" y="3270713"/>
            <a:ext cx="588118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835316" y="4018293"/>
            <a:ext cx="45134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</a:t>
            </a:r>
          </a:p>
        </p:txBody>
      </p:sp>
      <p:grpSp>
        <p:nvGrpSpPr>
          <p:cNvPr id="62479" name="组合 6"/>
          <p:cNvGrpSpPr>
            <a:grpSpLocks/>
          </p:cNvGrpSpPr>
          <p:nvPr/>
        </p:nvGrpSpPr>
        <p:grpSpPr bwMode="auto">
          <a:xfrm>
            <a:off x="2512277" y="1438287"/>
            <a:ext cx="2478293" cy="654201"/>
            <a:chOff x="427462" y="558483"/>
            <a:chExt cx="1858351" cy="491808"/>
          </a:xfrm>
        </p:grpSpPr>
        <p:grpSp>
          <p:nvGrpSpPr>
            <p:cNvPr id="62481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288"/>
                <a:ext cx="426897" cy="42655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288"/>
                <a:ext cx="426897" cy="42655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248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素养考点 </a:t>
              </a:r>
              <a:r>
                <a:rPr lang="en-US" altLang="zh-CN" sz="35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zh-CN" altLang="en-US" sz="3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2480" name="文本框 1"/>
          <p:cNvSpPr txBox="1">
            <a:spLocks noChangeArrowheads="1"/>
          </p:cNvSpPr>
          <p:nvPr/>
        </p:nvSpPr>
        <p:spPr bwMode="auto">
          <a:xfrm>
            <a:off x="5196505" y="1482748"/>
            <a:ext cx="6286250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指出数轴上的点移动后表示的数</a:t>
            </a:r>
          </a:p>
        </p:txBody>
      </p:sp>
    </p:spTree>
    <p:extLst>
      <p:ext uri="{BB962C8B-B14F-4D97-AF65-F5344CB8AC3E}">
        <p14:creationId xmlns:p14="http://schemas.microsoft.com/office/powerpoint/2010/main" val="42254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400937" y="3027575"/>
            <a:ext cx="6929965" cy="645190"/>
            <a:chOff x="2093" y="7077"/>
            <a:chExt cx="10919" cy="1015"/>
          </a:xfrm>
        </p:grpSpPr>
        <p:sp>
          <p:nvSpPr>
            <p:cNvPr id="62495" name="Line 2"/>
            <p:cNvSpPr>
              <a:spLocks noChangeShapeType="1"/>
            </p:cNvSpPr>
            <p:nvPr/>
          </p:nvSpPr>
          <p:spPr bwMode="auto">
            <a:xfrm>
              <a:off x="2541" y="7317"/>
              <a:ext cx="8351" cy="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496" name="Line 3"/>
            <p:cNvSpPr>
              <a:spLocks noChangeShapeType="1"/>
            </p:cNvSpPr>
            <p:nvPr/>
          </p:nvSpPr>
          <p:spPr bwMode="auto">
            <a:xfrm flipH="1">
              <a:off x="7729" y="7077"/>
              <a:ext cx="0" cy="24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497" name="Text Box 4"/>
            <p:cNvSpPr txBox="1">
              <a:spLocks noChangeArrowheads="1"/>
            </p:cNvSpPr>
            <p:nvPr/>
          </p:nvSpPr>
          <p:spPr bwMode="auto">
            <a:xfrm>
              <a:off x="6168" y="7269"/>
              <a:ext cx="70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b="1" dirty="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62498" name="Line 5"/>
            <p:cNvSpPr>
              <a:spLocks noChangeShapeType="1"/>
            </p:cNvSpPr>
            <p:nvPr/>
          </p:nvSpPr>
          <p:spPr bwMode="auto">
            <a:xfrm>
              <a:off x="88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499" name="Line 6"/>
            <p:cNvSpPr>
              <a:spLocks noChangeShapeType="1"/>
            </p:cNvSpPr>
            <p:nvPr/>
          </p:nvSpPr>
          <p:spPr bwMode="auto">
            <a:xfrm>
              <a:off x="100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500" name="Line 8"/>
            <p:cNvSpPr>
              <a:spLocks noChangeShapeType="1"/>
            </p:cNvSpPr>
            <p:nvPr/>
          </p:nvSpPr>
          <p:spPr bwMode="auto">
            <a:xfrm flipH="1">
              <a:off x="64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501" name="Line 9"/>
            <p:cNvSpPr>
              <a:spLocks noChangeShapeType="1"/>
            </p:cNvSpPr>
            <p:nvPr/>
          </p:nvSpPr>
          <p:spPr bwMode="auto">
            <a:xfrm>
              <a:off x="52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502" name="Line 10"/>
            <p:cNvSpPr>
              <a:spLocks noChangeShapeType="1"/>
            </p:cNvSpPr>
            <p:nvPr/>
          </p:nvSpPr>
          <p:spPr bwMode="auto">
            <a:xfrm>
              <a:off x="40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503" name="Line 12"/>
            <p:cNvSpPr>
              <a:spLocks noChangeShapeType="1"/>
            </p:cNvSpPr>
            <p:nvPr/>
          </p:nvSpPr>
          <p:spPr bwMode="auto">
            <a:xfrm>
              <a:off x="2809" y="7077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504" name="Text Box 14"/>
            <p:cNvSpPr txBox="1">
              <a:spLocks noChangeArrowheads="1"/>
            </p:cNvSpPr>
            <p:nvPr/>
          </p:nvSpPr>
          <p:spPr bwMode="auto">
            <a:xfrm>
              <a:off x="2093" y="7317"/>
              <a:ext cx="10919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-3       </a:t>
              </a:r>
              <a:r>
                <a:rPr lang="zh-CN" altLang="en-US" sz="2400" b="1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zh-CN" altLang="zh-CN" sz="2400" b="1" dirty="0">
                  <a:latin typeface="Times New Roman" pitchFamily="18" charset="0"/>
                  <a:cs typeface="Times New Roman" pitchFamily="18" charset="0"/>
                </a:rPr>
                <a:t>2     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zh-CN" altLang="zh-CN" sz="2400" b="1" dirty="0">
                  <a:latin typeface="Times New Roman" pitchFamily="18" charset="0"/>
                  <a:cs typeface="Times New Roman" pitchFamily="18" charset="0"/>
                </a:rPr>
                <a:t>1                 </a:t>
              </a:r>
              <a:r>
                <a:rPr lang="en-US" altLang="zh-CN" sz="2400" b="1" dirty="0" smtClean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zh-CN" altLang="zh-CN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1       2        3</a:t>
              </a:r>
            </a:p>
          </p:txBody>
        </p:sp>
        <p:sp>
          <p:nvSpPr>
            <p:cNvPr id="62505" name="Line 18"/>
            <p:cNvSpPr>
              <a:spLocks noChangeShapeType="1"/>
            </p:cNvSpPr>
            <p:nvPr/>
          </p:nvSpPr>
          <p:spPr bwMode="auto">
            <a:xfrm>
              <a:off x="8209" y="7077"/>
              <a:ext cx="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2493" name="Text Box 19"/>
          <p:cNvSpPr txBox="1">
            <a:spLocks noChangeArrowheads="1"/>
          </p:cNvSpPr>
          <p:nvPr/>
        </p:nvSpPr>
        <p:spPr bwMode="auto">
          <a:xfrm>
            <a:off x="7342866" y="2537403"/>
            <a:ext cx="610874" cy="5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30" name="Text Box 27"/>
          <p:cNvSpPr txBox="1">
            <a:spLocks noChangeArrowheads="1"/>
          </p:cNvSpPr>
          <p:nvPr/>
        </p:nvSpPr>
        <p:spPr bwMode="auto">
          <a:xfrm>
            <a:off x="5173780" y="2229405"/>
            <a:ext cx="838091" cy="135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462689" y="1775274"/>
            <a:ext cx="2720903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解析：</a:t>
            </a:r>
            <a:r>
              <a:rPr lang="zh-CN" altLang="zh-CN" sz="3200" b="1" dirty="0">
                <a:latin typeface="Times New Roman" pitchFamily="18" charset="0"/>
                <a:cs typeface="Times New Roman" pitchFamily="18" charset="0"/>
              </a:rPr>
              <a:t>如图，</a:t>
            </a:r>
          </a:p>
        </p:txBody>
      </p:sp>
      <p:cxnSp>
        <p:nvCxnSpPr>
          <p:cNvPr id="4" name="直接箭头连接符 3"/>
          <p:cNvCxnSpPr>
            <a:cxnSpLocks noChangeShapeType="1"/>
          </p:cNvCxnSpPr>
          <p:nvPr/>
        </p:nvCxnSpPr>
        <p:spPr bwMode="auto">
          <a:xfrm flipH="1">
            <a:off x="3906062" y="2877254"/>
            <a:ext cx="1439146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 flipV="1">
            <a:off x="3889131" y="3791866"/>
            <a:ext cx="3775642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013998" y="2360668"/>
            <a:ext cx="1682506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左移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个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4960026" y="3865967"/>
            <a:ext cx="1682506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右移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个</a:t>
            </a:r>
          </a:p>
        </p:txBody>
      </p:sp>
      <p:grpSp>
        <p:nvGrpSpPr>
          <p:cNvPr id="6" name="组合 10"/>
          <p:cNvGrpSpPr>
            <a:grpSpLocks/>
          </p:cNvGrpSpPr>
          <p:nvPr/>
        </p:nvGrpSpPr>
        <p:grpSpPr bwMode="auto">
          <a:xfrm>
            <a:off x="3550509" y="2223053"/>
            <a:ext cx="641266" cy="1352863"/>
            <a:chOff x="2331" y="5810"/>
            <a:chExt cx="1009" cy="2130"/>
          </a:xfrm>
        </p:grpSpPr>
        <p:sp>
          <p:nvSpPr>
            <p:cNvPr id="62491" name="Text Box 28"/>
            <p:cNvSpPr txBox="1">
              <a:spLocks noChangeArrowheads="1"/>
            </p:cNvSpPr>
            <p:nvPr/>
          </p:nvSpPr>
          <p:spPr bwMode="auto">
            <a:xfrm>
              <a:off x="2500" y="5810"/>
              <a:ext cx="840" cy="2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8000" b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62492" name="Text Box 19"/>
            <p:cNvSpPr txBox="1">
              <a:spLocks noChangeArrowheads="1"/>
            </p:cNvSpPr>
            <p:nvPr/>
          </p:nvSpPr>
          <p:spPr bwMode="auto">
            <a:xfrm>
              <a:off x="2331" y="6255"/>
              <a:ext cx="956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800" b="1" i="1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  <a:sym typeface="宋体" pitchFamily="2" charset="-122"/>
                </a:rPr>
                <a:t>B</a:t>
              </a:r>
              <a:r>
                <a:rPr lang="zh-CN" altLang="zh-CN" sz="2800" b="1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                  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97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3" grpId="0"/>
      <p:bldP spid="21530" grpId="0"/>
      <p:bldP spid="1845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99"/>
          <p:cNvSpPr txBox="1">
            <a:spLocks noChangeArrowheads="1"/>
          </p:cNvSpPr>
          <p:nvPr/>
        </p:nvSpPr>
        <p:spPr bwMode="auto">
          <a:xfrm>
            <a:off x="1765572" y="1484138"/>
            <a:ext cx="10156797" cy="30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为数轴上表示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-2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的动点，当点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沿数轴移动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</a:t>
            </a: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单位</a:t>
            </a:r>
            <a:endParaRPr lang="en-US" altLang="zh-CN" sz="3200" b="1" dirty="0" smtClean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长度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到点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时，点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所表示的数为 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    </a:t>
            </a:r>
            <a:r>
              <a:rPr lang="en-US" altLang="zh-CN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)</a:t>
            </a:r>
            <a:endParaRPr lang="en-US" altLang="zh-CN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A.2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                   </a:t>
            </a:r>
            <a:r>
              <a:rPr lang="en-US" altLang="zh-CN" sz="3200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B.</a:t>
            </a:r>
            <a:r>
              <a:rPr lang="en-US" altLang="zh-CN" sz="3200" b="1" dirty="0">
                <a:latin typeface="Times New Roman" pitchFamily="18" charset="0"/>
                <a:ea typeface="+mj-ea"/>
                <a:cs typeface="Times New Roman" pitchFamily="18" charset="0"/>
              </a:rPr>
              <a:t>-6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C.2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或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6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             </a:t>
            </a:r>
            <a:r>
              <a:rPr lang="en-US" altLang="zh-CN" sz="32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不同于以上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8061216" y="2407681"/>
            <a:ext cx="543241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980986" y="4842495"/>
            <a:ext cx="10565029" cy="77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分析</a:t>
            </a:r>
            <a:r>
              <a:rPr lang="zh-CN" altLang="zh-CN" sz="32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可能向左移，也可能向右移，所以需分情况讨论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Picture 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/>
        </p:blipFill>
        <p:spPr bwMode="auto">
          <a:xfrm>
            <a:off x="852985" y="1586424"/>
            <a:ext cx="912587" cy="91924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803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4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文本框 99"/>
          <p:cNvSpPr txBox="1">
            <a:spLocks noChangeArrowheads="1"/>
          </p:cNvSpPr>
          <p:nvPr/>
        </p:nvSpPr>
        <p:spPr bwMode="auto">
          <a:xfrm>
            <a:off x="1218372" y="1943512"/>
            <a:ext cx="10499416" cy="455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下列说法中正确的是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</a:t>
            </a: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)</a:t>
            </a:r>
            <a:endParaRPr lang="zh-CN" altLang="en-US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在数轴上的点表示的数不是正数就是负数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数轴的长度是有限的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一个有理数总可以在数轴上找到一个表示它的点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所有整数都可以用数轴上的点表示，但分数就不一定能找到表示它的点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13333" y="2114773"/>
            <a:ext cx="47618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grpSp>
        <p:nvGrpSpPr>
          <p:cNvPr id="65541" name="组合 1"/>
          <p:cNvGrpSpPr>
            <a:grpSpLocks/>
          </p:cNvGrpSpPr>
          <p:nvPr/>
        </p:nvGrpSpPr>
        <p:grpSpPr bwMode="auto">
          <a:xfrm>
            <a:off x="4676171" y="1161048"/>
            <a:ext cx="3305803" cy="661309"/>
            <a:chOff x="5083" y="1100"/>
            <a:chExt cx="3905" cy="779"/>
          </a:xfrm>
        </p:grpSpPr>
        <p:grpSp>
          <p:nvGrpSpPr>
            <p:cNvPr id="6554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351" y="597377"/>
                <a:ext cx="419650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05" y="597376"/>
                <a:ext cx="419650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58" y="597377"/>
                <a:ext cx="419650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3997" y="597376"/>
                <a:ext cx="419650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413" y="597376"/>
                <a:ext cx="419650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5543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7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基础巩固题</a:t>
              </a:r>
              <a:endParaRPr lang="en-US" altLang="zh-CN" sz="3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68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99"/>
          <p:cNvSpPr txBox="1">
            <a:spLocks noChangeArrowheads="1"/>
          </p:cNvSpPr>
          <p:nvPr/>
        </p:nvSpPr>
        <p:spPr bwMode="auto">
          <a:xfrm>
            <a:off x="946541" y="1419950"/>
            <a:ext cx="11060259" cy="460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与原点距离是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2.5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个单位长度的点所表示的有理数是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</a:t>
            </a:r>
            <a:r>
              <a:rPr lang="zh-CN" altLang="en-US" sz="3200" b="1" dirty="0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      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)</a:t>
            </a:r>
            <a:endParaRPr lang="zh-CN" altLang="en-US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algn="just" eaLnBrk="1" hangingPunct="1">
              <a:lnSpc>
                <a:spcPct val="130000"/>
              </a:lnSpc>
              <a:defRPr/>
            </a:pPr>
            <a:r>
              <a:rPr lang="zh-CN" altLang="en-US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．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2.5 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                             </a:t>
            </a:r>
            <a:r>
              <a:rPr lang="en-US" altLang="zh-CN" sz="32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．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-2.5    </a:t>
            </a:r>
          </a:p>
          <a:p>
            <a:pPr algn="just" eaLnBrk="1" hangingPunct="1">
              <a:lnSpc>
                <a:spcPct val="130000"/>
              </a:lnSpc>
              <a:defRPr/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．</a:t>
            </a:r>
            <a:r>
              <a:rPr lang="en-US" altLang="zh-CN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±2.5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                          </a:t>
            </a:r>
            <a:r>
              <a:rPr lang="en-US" altLang="zh-CN" sz="32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．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这个数无法确定</a:t>
            </a:r>
          </a:p>
          <a:p>
            <a:pPr algn="just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在数轴上表示数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6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的点在原点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侧，到原点的距离是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个单位长度，表示数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-8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的点在原点的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侧，到原点的距离是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个单位长度．表示数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6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的点</a:t>
            </a:r>
          </a:p>
          <a:p>
            <a:pPr algn="just"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到表示数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-8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的点的距离是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个单位长度．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697033" y="1552688"/>
            <a:ext cx="478304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080852" y="3409398"/>
            <a:ext cx="478304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右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93384" y="4030499"/>
            <a:ext cx="478304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002887" y="4025094"/>
            <a:ext cx="476189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左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61330" y="4716533"/>
            <a:ext cx="478304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685111" y="5270659"/>
            <a:ext cx="673012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9906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内容占位符 2"/>
          <p:cNvSpPr>
            <a:spLocks noGrp="1" noChangeArrowheads="1"/>
          </p:cNvSpPr>
          <p:nvPr/>
        </p:nvSpPr>
        <p:spPr bwMode="auto">
          <a:xfrm>
            <a:off x="928925" y="1269676"/>
            <a:ext cx="10923106" cy="493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4.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在数轴上到表示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-2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的点相距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8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个单位长度的点表示的数为</a:t>
            </a:r>
            <a:r>
              <a:rPr lang="en-US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________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endParaRPr lang="en-US" altLang="zh-CN" sz="3200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5. 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如图，写出数轴上点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r>
              <a:rPr lang="zh-CN" altLang="en-US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r>
              <a:rPr lang="zh-CN" altLang="en-US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E</a:t>
            </a:r>
            <a:r>
              <a:rPr lang="zh-CN" altLang="en-US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表示的数</a:t>
            </a:r>
            <a:r>
              <a:rPr lang="zh-CN" altLang="zh-CN" sz="32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  <a:endParaRPr lang="en-US" altLang="zh-CN" sz="32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endParaRPr lang="en-US" altLang="zh-CN" sz="3200" dirty="0">
              <a:solidFill>
                <a:srgbClr val="195F2B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endParaRPr lang="en-US" altLang="zh-CN" sz="3200" dirty="0">
              <a:solidFill>
                <a:srgbClr val="195F2B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endParaRPr lang="zh-CN" altLang="en-US" sz="3200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6758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880" y="3623969"/>
            <a:ext cx="5722722" cy="114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0472" y="4765117"/>
            <a:ext cx="9701537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Arial" pitchFamily="34" charset="0"/>
              </a:rPr>
              <a:t>解：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点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A</a:t>
            </a:r>
            <a:r>
              <a:rPr lang="zh-CN" altLang="en-US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B</a:t>
            </a:r>
            <a:r>
              <a:rPr lang="zh-CN" altLang="en-US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C</a:t>
            </a:r>
            <a:r>
              <a:rPr lang="zh-CN" altLang="en-US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D</a:t>
            </a:r>
            <a:r>
              <a:rPr lang="zh-CN" altLang="en-US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E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  <a:sym typeface="Arial" pitchFamily="34" charset="0"/>
              </a:rPr>
              <a:t>表示的数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分别是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1494672" y="2160574"/>
            <a:ext cx="155554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-10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2945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内容占位符 2"/>
          <p:cNvSpPr>
            <a:spLocks noGrp="1" noChangeArrowheads="1"/>
          </p:cNvSpPr>
          <p:nvPr/>
        </p:nvSpPr>
        <p:spPr bwMode="auto">
          <a:xfrm>
            <a:off x="731196" y="2091160"/>
            <a:ext cx="10971372" cy="384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defRPr/>
            </a:pP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如图，已知数轴上的点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分别表示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-2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，则表示             的点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应落在线段（       ）</a:t>
            </a:r>
            <a:endParaRPr lang="en-US" altLang="zh-CN" sz="32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defRPr/>
            </a:pP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A. 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AD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       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B.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OB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        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C. 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BC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       </a:t>
            </a: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D. </a:t>
            </a:r>
            <a:r>
              <a:rPr lang="en-US" altLang="zh-CN" sz="32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CD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</a:t>
            </a:r>
            <a:endParaRPr lang="en-US" altLang="zh-CN" sz="32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68636" name="组合 6"/>
          <p:cNvGrpSpPr>
            <a:grpSpLocks/>
          </p:cNvGrpSpPr>
          <p:nvPr/>
        </p:nvGrpSpPr>
        <p:grpSpPr bwMode="auto">
          <a:xfrm>
            <a:off x="4722239" y="1274185"/>
            <a:ext cx="3306650" cy="666886"/>
            <a:chOff x="5060" y="904"/>
            <a:chExt cx="3905" cy="787"/>
          </a:xfrm>
        </p:grpSpPr>
        <p:grpSp>
          <p:nvGrpSpPr>
            <p:cNvPr id="6864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8641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7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能力提升题</a:t>
              </a:r>
              <a:endParaRPr lang="en-US" altLang="zh-CN" sz="3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893434"/>
              </p:ext>
            </p:extLst>
          </p:nvPr>
        </p:nvGraphicFramePr>
        <p:xfrm>
          <a:off x="2497325" y="2827919"/>
          <a:ext cx="1223458" cy="108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Equation" r:id="rId4" imgW="457200" imgH="406080" progId="Equation.DSMT4">
                  <p:embed/>
                </p:oleObj>
              </mc:Choice>
              <mc:Fallback>
                <p:oleObj name="Equation" r:id="rId4" imgW="4572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97325" y="2827919"/>
                        <a:ext cx="1223458" cy="108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092" name="Picture 48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364" y="4637838"/>
            <a:ext cx="6232705" cy="148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40338" y="2934516"/>
            <a:ext cx="831986" cy="61569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直接连接符 4100"/>
          <p:cNvSpPr>
            <a:spLocks noChangeShapeType="1"/>
          </p:cNvSpPr>
          <p:nvPr/>
        </p:nvSpPr>
        <p:spPr bwMode="auto">
          <a:xfrm>
            <a:off x="2149345" y="6190569"/>
            <a:ext cx="68571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4" name="文本框 4101"/>
          <p:cNvSpPr txBox="1">
            <a:spLocks noChangeArrowheads="1"/>
          </p:cNvSpPr>
          <p:nvPr/>
        </p:nvSpPr>
        <p:spPr bwMode="auto">
          <a:xfrm>
            <a:off x="2835055" y="5288116"/>
            <a:ext cx="761901" cy="110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℃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5" name="直接连接符 4102"/>
          <p:cNvSpPr>
            <a:spLocks noChangeShapeType="1"/>
          </p:cNvSpPr>
          <p:nvPr/>
        </p:nvSpPr>
        <p:spPr bwMode="auto">
          <a:xfrm>
            <a:off x="4879490" y="6177866"/>
            <a:ext cx="68571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6" name="文本框 4103"/>
          <p:cNvSpPr txBox="1">
            <a:spLocks noChangeArrowheads="1"/>
          </p:cNvSpPr>
          <p:nvPr/>
        </p:nvSpPr>
        <p:spPr bwMode="auto">
          <a:xfrm>
            <a:off x="5463614" y="5707857"/>
            <a:ext cx="761901" cy="61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℃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7" name="直接连接符 4104"/>
          <p:cNvSpPr>
            <a:spLocks noChangeShapeType="1"/>
          </p:cNvSpPr>
          <p:nvPr/>
        </p:nvSpPr>
        <p:spPr bwMode="auto">
          <a:xfrm>
            <a:off x="7596936" y="6228677"/>
            <a:ext cx="68571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8" name="文本框 4105"/>
          <p:cNvSpPr txBox="1">
            <a:spLocks noChangeArrowheads="1"/>
          </p:cNvSpPr>
          <p:nvPr/>
        </p:nvSpPr>
        <p:spPr bwMode="auto">
          <a:xfrm>
            <a:off x="8206456" y="5707857"/>
            <a:ext cx="761901" cy="61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℃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文本框 4106"/>
          <p:cNvSpPr txBox="1">
            <a:spLocks noChangeArrowheads="1"/>
          </p:cNvSpPr>
          <p:nvPr/>
        </p:nvSpPr>
        <p:spPr bwMode="auto">
          <a:xfrm>
            <a:off x="2249226" y="5679232"/>
            <a:ext cx="45134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108" name="文本框 4107"/>
          <p:cNvSpPr txBox="1">
            <a:spLocks noChangeArrowheads="1"/>
          </p:cNvSpPr>
          <p:nvPr/>
        </p:nvSpPr>
        <p:spPr bwMode="auto">
          <a:xfrm>
            <a:off x="5006473" y="5631640"/>
            <a:ext cx="45134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4109" name="文本框 4108"/>
          <p:cNvSpPr txBox="1">
            <a:spLocks noChangeArrowheads="1"/>
          </p:cNvSpPr>
          <p:nvPr/>
        </p:nvSpPr>
        <p:spPr bwMode="auto">
          <a:xfrm>
            <a:off x="7533445" y="5641762"/>
            <a:ext cx="793277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43023" name="文本框 4114"/>
          <p:cNvSpPr txBox="1">
            <a:spLocks noChangeArrowheads="1"/>
          </p:cNvSpPr>
          <p:nvPr/>
        </p:nvSpPr>
        <p:spPr bwMode="auto">
          <a:xfrm>
            <a:off x="1800156" y="1311079"/>
            <a:ext cx="8463448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请读出下面温度计所表示的温度：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94" y="2250539"/>
            <a:ext cx="1472587" cy="35915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840" y="2284392"/>
            <a:ext cx="1443583" cy="35208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147" y="2298094"/>
            <a:ext cx="1443581" cy="352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4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  <p:bldP spid="4108" grpId="0"/>
      <p:bldP spid="410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4"/>
          <p:cNvSpPr txBox="1">
            <a:spLocks noChangeArrowheads="1"/>
          </p:cNvSpPr>
          <p:nvPr/>
        </p:nvSpPr>
        <p:spPr bwMode="auto">
          <a:xfrm>
            <a:off x="979566" y="1969335"/>
            <a:ext cx="10681425" cy="323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如图，已知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两点在数轴上，点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表示的数为﹣10，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OB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=</a:t>
            </a:r>
            <a:r>
              <a:rPr lang="en-US" altLang="zh-CN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</a:t>
            </a:r>
            <a:r>
              <a:rPr lang="en-US" altLang="zh-CN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，点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M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以每秒3个单位长度的速度从点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向右运动．点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N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以每秒2个单位长度的速度从点</a:t>
            </a:r>
            <a:r>
              <a:rPr lang="en-US" altLang="zh-CN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向右运动</a:t>
            </a:r>
            <a:r>
              <a:rPr lang="en-US" altLang="zh-CN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M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N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同时出发</a:t>
            </a:r>
            <a:r>
              <a:rPr lang="en-US" altLang="zh-CN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)</a:t>
            </a:r>
            <a:endParaRPr lang="zh-CN" altLang="en-US" sz="2700" b="1" dirty="0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7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1</a:t>
            </a:r>
            <a:r>
              <a:rPr lang="en-US" altLang="zh-CN" sz="27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数轴上点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对应的数是</a:t>
            </a:r>
            <a:r>
              <a:rPr lang="zh-CN" altLang="en-US" sz="27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　 　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．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7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2</a:t>
            </a:r>
            <a:r>
              <a:rPr lang="en-US" altLang="zh-CN" sz="27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经过几秒，点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M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、点</a:t>
            </a:r>
            <a:r>
              <a:rPr lang="zh-CN" altLang="en-US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N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分别到原点</a:t>
            </a:r>
            <a:r>
              <a:rPr lang="en-US" altLang="zh-CN" sz="2700" b="1" i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O</a:t>
            </a:r>
            <a:r>
              <a:rPr lang="zh-CN" altLang="en-US" sz="2700" b="1" dirty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的距离相等？</a:t>
            </a:r>
          </a:p>
        </p:txBody>
      </p:sp>
      <p:grpSp>
        <p:nvGrpSpPr>
          <p:cNvPr id="69637" name="组合 2"/>
          <p:cNvGrpSpPr>
            <a:grpSpLocks/>
          </p:cNvGrpSpPr>
          <p:nvPr/>
        </p:nvGrpSpPr>
        <p:grpSpPr bwMode="auto">
          <a:xfrm>
            <a:off x="4727783" y="1272792"/>
            <a:ext cx="3303686" cy="666905"/>
            <a:chOff x="5060" y="905"/>
            <a:chExt cx="3905" cy="788"/>
          </a:xfrm>
        </p:grpSpPr>
        <p:grpSp>
          <p:nvGrpSpPr>
            <p:cNvPr id="69640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865" y="597476"/>
                <a:ext cx="419165" cy="419029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91" y="597477"/>
                <a:ext cx="419165" cy="419028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918" y="597476"/>
                <a:ext cx="419165" cy="419029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339" y="597477"/>
                <a:ext cx="419165" cy="419028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3704" y="598216"/>
                <a:ext cx="419165" cy="417548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9641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/>
              <a:r>
                <a:rPr lang="zh-CN" altLang="en-US" sz="37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拓广探索题</a:t>
              </a:r>
              <a:endParaRPr lang="en-US" altLang="zh-CN" sz="3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91714" y="3903629"/>
            <a:ext cx="899467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609519" y="3620084"/>
            <a:ext cx="4051472" cy="1075723"/>
            <a:chOff x="5682841" y="1925370"/>
            <a:chExt cx="2571750" cy="806605"/>
          </a:xfrm>
        </p:grpSpPr>
        <p:grpSp>
          <p:nvGrpSpPr>
            <p:cNvPr id="6" name="组合 5"/>
            <p:cNvGrpSpPr/>
            <p:nvPr/>
          </p:nvGrpSpPr>
          <p:grpSpPr>
            <a:xfrm>
              <a:off x="5682841" y="1925370"/>
              <a:ext cx="2571750" cy="806605"/>
              <a:chOff x="5521325" y="1996124"/>
              <a:chExt cx="2571750" cy="806605"/>
            </a:xfrm>
          </p:grpSpPr>
          <p:cxnSp>
            <p:nvCxnSpPr>
              <p:cNvPr id="4" name="直接箭头连接符 3"/>
              <p:cNvCxnSpPr/>
              <p:nvPr/>
            </p:nvCxnSpPr>
            <p:spPr>
              <a:xfrm>
                <a:off x="5521325" y="2408799"/>
                <a:ext cx="257175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5707556" y="2030983"/>
                <a:ext cx="285226" cy="392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zh-CN" alt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251196" y="1996124"/>
                <a:ext cx="285226" cy="392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CN" alt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665484" y="2024864"/>
                <a:ext cx="285226" cy="392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zh-CN" alt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267974" y="2340514"/>
                <a:ext cx="285226" cy="392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630059" y="2410405"/>
                <a:ext cx="585134" cy="392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6084142" y="2263641"/>
              <a:ext cx="0" cy="8279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568496" y="2269760"/>
              <a:ext cx="0" cy="8279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973064" y="2256636"/>
              <a:ext cx="0" cy="8279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931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1044235" y="1668176"/>
            <a:ext cx="10543861" cy="391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30，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对应的数是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30．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秒，点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、点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分别到原点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的距离相等，此时点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对应的数为   3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﹣10，点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对应的数为2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．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①当点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、点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在点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两侧时，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则10﹣3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=2；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②当点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、点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重合时，则3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﹣10=2</a:t>
            </a:r>
            <a:r>
              <a:rPr lang="zh-CN" alt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=10．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所以经过2秒或10秒，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、点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分别到原点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的距离相等．</a:t>
            </a:r>
          </a:p>
        </p:txBody>
      </p:sp>
    </p:spTree>
    <p:extLst>
      <p:ext uri="{BB962C8B-B14F-4D97-AF65-F5344CB8AC3E}">
        <p14:creationId xmlns:p14="http://schemas.microsoft.com/office/powerpoint/2010/main" val="381594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1707928" y="1496831"/>
            <a:ext cx="1775652" cy="664787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700" dirty="0">
                <a:latin typeface="黑体" pitchFamily="49" charset="-122"/>
                <a:ea typeface="黑体" pitchFamily="49" charset="-122"/>
              </a:rPr>
              <a:t>概念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1697346" y="2637977"/>
            <a:ext cx="3555537" cy="764294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700" dirty="0">
                <a:latin typeface="黑体" pitchFamily="49" charset="-122"/>
                <a:ea typeface="黑体" pitchFamily="49" charset="-122"/>
              </a:rPr>
              <a:t>数轴的三要素</a:t>
            </a:r>
            <a:endParaRPr lang="en-US" altLang="zh-CN" sz="37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716394" y="3520832"/>
            <a:ext cx="3483580" cy="793933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700" dirty="0">
                <a:latin typeface="黑体" pitchFamily="49" charset="-122"/>
                <a:ea typeface="黑体" pitchFamily="49" charset="-122"/>
              </a:rPr>
              <a:t>数与形的关系</a:t>
            </a:r>
            <a:endParaRPr lang="en-US" altLang="zh-CN" sz="37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90998" y="1829224"/>
            <a:ext cx="397882" cy="3038121"/>
            <a:chOff x="222183" y="1193800"/>
            <a:chExt cx="350112" cy="1733296"/>
          </a:xfrm>
        </p:grpSpPr>
        <p:cxnSp>
          <p:nvCxnSpPr>
            <p:cNvPr id="70681" name="直接连接符 16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2" name="直接连接符 53"/>
            <p:cNvCxnSpPr>
              <a:cxnSpLocks noChangeShapeType="1"/>
            </p:cNvCxnSpPr>
            <p:nvPr/>
          </p:nvCxnSpPr>
          <p:spPr bwMode="auto">
            <a:xfrm>
              <a:off x="384048" y="2927096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3" name="直接连接符 54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0" cy="1733296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4" name="直接连接符 55"/>
            <p:cNvCxnSpPr>
              <a:cxnSpLocks noChangeShapeType="1"/>
            </p:cNvCxnSpPr>
            <p:nvPr/>
          </p:nvCxnSpPr>
          <p:spPr bwMode="auto">
            <a:xfrm>
              <a:off x="222183" y="2219764"/>
              <a:ext cx="15813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5" name="直接连接符 16"/>
            <p:cNvCxnSpPr>
              <a:cxnSpLocks noChangeShapeType="1"/>
            </p:cNvCxnSpPr>
            <p:nvPr/>
          </p:nvCxnSpPr>
          <p:spPr bwMode="auto">
            <a:xfrm>
              <a:off x="372161" y="1887074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6" name="直接连接符 16"/>
            <p:cNvCxnSpPr>
              <a:cxnSpLocks noChangeShapeType="1"/>
            </p:cNvCxnSpPr>
            <p:nvPr/>
          </p:nvCxnSpPr>
          <p:spPr bwMode="auto">
            <a:xfrm>
              <a:off x="384048" y="2401728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475114" y="1194437"/>
            <a:ext cx="8490961" cy="126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一般地，在数学中人们用画图把数“直观化”，用一条直线上的点表示数，这条直线叫做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数轴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；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423" y="3213845"/>
            <a:ext cx="1202110" cy="825691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15240">
                <a:solidFill>
                  <a:srgbClr val="000000"/>
                </a:solidFill>
                <a:rou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3700" b="0" dirty="0">
                <a:latin typeface="黑体" pitchFamily="49" charset="-122"/>
                <a:ea typeface="黑体" pitchFamily="49" charset="-122"/>
              </a:rPr>
              <a:t>数轴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346004" y="2695142"/>
            <a:ext cx="6146000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原点、正方向、单位长度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；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5322725" y="3586465"/>
            <a:ext cx="3305803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对应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的关系；</a:t>
            </a: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1699463" y="4456616"/>
            <a:ext cx="2486759" cy="793933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700" dirty="0">
                <a:latin typeface="黑体" pitchFamily="49" charset="-122"/>
                <a:ea typeface="黑体" pitchFamily="49" charset="-122"/>
              </a:rPr>
              <a:t>数学思想</a:t>
            </a:r>
            <a:endParaRPr lang="en-US" altLang="zh-CN" sz="37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181989" y="4532834"/>
            <a:ext cx="4167175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数形结合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的思想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828531" y="4333822"/>
            <a:ext cx="4205269" cy="2209105"/>
            <a:chOff x="4438716" y="3567258"/>
            <a:chExt cx="3155091" cy="1656642"/>
          </a:xfrm>
        </p:grpSpPr>
        <p:sp>
          <p:nvSpPr>
            <p:cNvPr id="70673" name="Text Box 3"/>
            <p:cNvSpPr txBox="1">
              <a:spLocks noChangeArrowheads="1"/>
            </p:cNvSpPr>
            <p:nvPr/>
          </p:nvSpPr>
          <p:spPr bwMode="auto">
            <a:xfrm>
              <a:off x="4438716" y="3576784"/>
              <a:ext cx="1238250" cy="43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黑体" pitchFamily="49" charset="-122"/>
                  <a:ea typeface="黑体" pitchFamily="49" charset="-122"/>
                </a:rPr>
                <a:t>有理数</a:t>
              </a:r>
            </a:p>
          </p:txBody>
        </p:sp>
        <p:sp>
          <p:nvSpPr>
            <p:cNvPr id="70674" name="Text Box 4"/>
            <p:cNvSpPr txBox="1">
              <a:spLocks noChangeArrowheads="1"/>
            </p:cNvSpPr>
            <p:nvPr/>
          </p:nvSpPr>
          <p:spPr bwMode="auto">
            <a:xfrm>
              <a:off x="5765866" y="3567258"/>
              <a:ext cx="1827941" cy="43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数轴上的点</a:t>
              </a:r>
            </a:p>
          </p:txBody>
        </p:sp>
        <p:sp>
          <p:nvSpPr>
            <p:cNvPr id="70675" name="Text Box 5"/>
            <p:cNvSpPr txBox="1">
              <a:spLocks noChangeArrowheads="1"/>
            </p:cNvSpPr>
            <p:nvPr/>
          </p:nvSpPr>
          <p:spPr bwMode="auto">
            <a:xfrm>
              <a:off x="4475187" y="4758826"/>
              <a:ext cx="1106529" cy="43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黑体" pitchFamily="49" charset="-122"/>
                  <a:ea typeface="黑体" pitchFamily="49" charset="-122"/>
                </a:rPr>
                <a:t>(</a:t>
              </a:r>
              <a:r>
                <a:rPr lang="zh-CN" altLang="en-US" sz="3200" b="1" dirty="0">
                  <a:solidFill>
                    <a:srgbClr val="6600FF"/>
                  </a:solidFill>
                  <a:latin typeface="黑体" pitchFamily="49" charset="-122"/>
                  <a:ea typeface="黑体" pitchFamily="49" charset="-122"/>
                </a:rPr>
                <a:t>数</a:t>
              </a:r>
              <a:r>
                <a:rPr lang="en-US" altLang="zh-CN" sz="3200" b="1" dirty="0">
                  <a:latin typeface="黑体" pitchFamily="49" charset="-122"/>
                  <a:ea typeface="黑体" pitchFamily="49" charset="-122"/>
                </a:rPr>
                <a:t>)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0676" name="Text Box 6"/>
            <p:cNvSpPr txBox="1">
              <a:spLocks noChangeArrowheads="1"/>
            </p:cNvSpPr>
            <p:nvPr/>
          </p:nvSpPr>
          <p:spPr bwMode="auto">
            <a:xfrm>
              <a:off x="6006864" y="4785368"/>
              <a:ext cx="1127428" cy="43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黑体" pitchFamily="49" charset="-122"/>
                  <a:ea typeface="黑体" pitchFamily="49" charset="-122"/>
                </a:rPr>
                <a:t>(</a:t>
              </a:r>
              <a:r>
                <a:rPr lang="zh-CN" altLang="en-US" sz="3200" b="1" dirty="0">
                  <a:solidFill>
                    <a:srgbClr val="6600FF"/>
                  </a:solidFill>
                  <a:latin typeface="黑体" pitchFamily="49" charset="-122"/>
                  <a:ea typeface="黑体" pitchFamily="49" charset="-122"/>
                </a:rPr>
                <a:t>形</a:t>
              </a:r>
              <a:r>
                <a:rPr lang="en-US" altLang="zh-CN" sz="3200" b="1" dirty="0">
                  <a:latin typeface="黑体" pitchFamily="49" charset="-122"/>
                  <a:ea typeface="黑体" pitchFamily="49" charset="-122"/>
                </a:rPr>
                <a:t>)</a:t>
              </a:r>
              <a:endParaRPr lang="zh-CN" altLang="en-US" sz="3200" b="1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0677" name="Text Box 11"/>
            <p:cNvSpPr txBox="1">
              <a:spLocks noChangeArrowheads="1"/>
            </p:cNvSpPr>
            <p:nvPr/>
          </p:nvSpPr>
          <p:spPr bwMode="auto">
            <a:xfrm>
              <a:off x="5516628" y="3866503"/>
              <a:ext cx="79216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6600FF"/>
                  </a:solidFill>
                  <a:latin typeface="黑体" pitchFamily="49" charset="-122"/>
                  <a:ea typeface="黑体" pitchFamily="49" charset="-122"/>
                </a:rPr>
                <a:t>转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6600FF"/>
                  </a:solidFill>
                  <a:latin typeface="黑体" pitchFamily="49" charset="-122"/>
                  <a:ea typeface="黑体" pitchFamily="49" charset="-122"/>
                </a:rPr>
                <a:t>化</a:t>
              </a:r>
            </a:p>
          </p:txBody>
        </p:sp>
        <p:sp>
          <p:nvSpPr>
            <p:cNvPr id="70678" name="AutoShape 14"/>
            <p:cNvSpPr>
              <a:spLocks noChangeArrowheads="1"/>
            </p:cNvSpPr>
            <p:nvPr/>
          </p:nvSpPr>
          <p:spPr bwMode="auto">
            <a:xfrm>
              <a:off x="5324542" y="4229871"/>
              <a:ext cx="895350" cy="203865"/>
            </a:xfrm>
            <a:prstGeom prst="rightArrow">
              <a:avLst>
                <a:gd name="adj1" fmla="val 50000"/>
                <a:gd name="adj2" fmla="val 124884"/>
              </a:avLst>
            </a:prstGeom>
            <a:solidFill>
              <a:srgbClr val="F10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cxnSp>
          <p:nvCxnSpPr>
            <p:cNvPr id="70679" name="AutoShape 15"/>
            <p:cNvCxnSpPr>
              <a:cxnSpLocks noChangeShapeType="1"/>
            </p:cNvCxnSpPr>
            <p:nvPr/>
          </p:nvCxnSpPr>
          <p:spPr bwMode="auto">
            <a:xfrm>
              <a:off x="5057841" y="4038449"/>
              <a:ext cx="0" cy="790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80" name="AutoShape 16"/>
            <p:cNvCxnSpPr>
              <a:cxnSpLocks noChangeShapeType="1"/>
            </p:cNvCxnSpPr>
            <p:nvPr/>
          </p:nvCxnSpPr>
          <p:spPr bwMode="auto">
            <a:xfrm>
              <a:off x="6567619" y="4032893"/>
              <a:ext cx="0" cy="790575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31953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10" grpId="0"/>
      <p:bldP spid="13" grpId="0" bldLvl="0" animBg="1"/>
      <p:bldP spid="14" grpId="0"/>
      <p:bldP spid="15" grpId="0"/>
      <p:bldP spid="16" grpId="0" bldLvl="0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0058" y="2684112"/>
            <a:ext cx="7981640" cy="82426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完成课后练习题</a:t>
            </a:r>
            <a:r>
              <a:rPr lang="en-US" altLang="zh-CN" sz="3600" b="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600" b="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72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2" name="组合 5141"/>
          <p:cNvGrpSpPr>
            <a:grpSpLocks/>
          </p:cNvGrpSpPr>
          <p:nvPr/>
        </p:nvGrpSpPr>
        <p:grpSpPr bwMode="auto">
          <a:xfrm>
            <a:off x="1168223" y="1491622"/>
            <a:ext cx="10177723" cy="3799390"/>
            <a:chOff x="0" y="0"/>
            <a:chExt cx="6412" cy="2392"/>
          </a:xfrm>
        </p:grpSpPr>
        <p:sp>
          <p:nvSpPr>
            <p:cNvPr id="44060" name="文本框 5142"/>
            <p:cNvSpPr txBox="1">
              <a:spLocks noChangeArrowheads="1"/>
            </p:cNvSpPr>
            <p:nvPr/>
          </p:nvSpPr>
          <p:spPr bwMode="auto">
            <a:xfrm>
              <a:off x="140" y="454"/>
              <a:ext cx="6272" cy="1938"/>
            </a:xfrm>
            <a:prstGeom prst="rect">
              <a:avLst/>
            </a:prstGeom>
            <a:noFill/>
            <a:ln w="19050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</a:t>
              </a:r>
              <a:endPara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spcAft>
                  <a:spcPts val="133"/>
                </a:spcAft>
                <a:defRPr/>
              </a:pP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</a:rPr>
                <a:t>一支温度计能够主观地读出温度的大小，其温度值有正数、</a:t>
              </a:r>
              <a:r>
                <a:rPr lang="en-US" altLang="zh-CN" sz="3200" b="1" dirty="0">
                  <a:latin typeface="Times New Roman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latin typeface="Times New Roman" pitchFamily="18" charset="0"/>
                  <a:ea typeface="楷体" panose="02010609060101010101" pitchFamily="49" charset="-122"/>
                </a:rPr>
                <a:t>、负数，那么从外观上看，温度计具有哪些不可缺少的特征呢？</a:t>
              </a:r>
              <a:endParaRPr lang="en-US" altLang="zh-CN" sz="3200" b="1" dirty="0">
                <a:latin typeface="Times New Roman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44061" name="组合 5143"/>
            <p:cNvGrpSpPr>
              <a:grpSpLocks/>
            </p:cNvGrpSpPr>
            <p:nvPr/>
          </p:nvGrpSpPr>
          <p:grpSpPr bwMode="auto">
            <a:xfrm>
              <a:off x="0" y="0"/>
              <a:ext cx="1945" cy="690"/>
              <a:chOff x="0" y="0"/>
              <a:chExt cx="2001" cy="680"/>
            </a:xfrm>
          </p:grpSpPr>
          <p:sp>
            <p:nvSpPr>
              <p:cNvPr id="44062" name="矩形 5144"/>
              <p:cNvSpPr>
                <a:spLocks noChangeArrowheads="1"/>
              </p:cNvSpPr>
              <p:nvPr/>
            </p:nvSpPr>
            <p:spPr bwMode="auto">
              <a:xfrm>
                <a:off x="0" y="392"/>
                <a:ext cx="1728" cy="28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CC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00"/>
              </a:p>
            </p:txBody>
          </p:sp>
          <p:sp>
            <p:nvSpPr>
              <p:cNvPr id="44063" name="任意多边形 5145"/>
              <p:cNvSpPr>
                <a:spLocks noChangeArrowheads="1"/>
              </p:cNvSpPr>
              <p:nvPr/>
            </p:nvSpPr>
            <p:spPr bwMode="auto">
              <a:xfrm>
                <a:off x="288" y="96"/>
                <a:ext cx="288" cy="528"/>
              </a:xfrm>
              <a:custGeom>
                <a:avLst/>
                <a:gdLst>
                  <a:gd name="T0" fmla="*/ 0 w 1104"/>
                  <a:gd name="T1" fmla="*/ 7 h 2256"/>
                  <a:gd name="T2" fmla="*/ 2 w 1104"/>
                  <a:gd name="T3" fmla="*/ 7 h 2256"/>
                  <a:gd name="T4" fmla="*/ 2 w 1104"/>
                  <a:gd name="T5" fmla="*/ 6 h 2256"/>
                  <a:gd name="T6" fmla="*/ 3 w 1104"/>
                  <a:gd name="T7" fmla="*/ 6 h 2256"/>
                  <a:gd name="T8" fmla="*/ 4 w 1104"/>
                  <a:gd name="T9" fmla="*/ 6 h 2256"/>
                  <a:gd name="T10" fmla="*/ 4 w 1104"/>
                  <a:gd name="T11" fmla="*/ 6 h 2256"/>
                  <a:gd name="T12" fmla="*/ 5 w 1104"/>
                  <a:gd name="T13" fmla="*/ 5 h 2256"/>
                  <a:gd name="T14" fmla="*/ 4 w 1104"/>
                  <a:gd name="T15" fmla="*/ 5 h 2256"/>
                  <a:gd name="T16" fmla="*/ 5 w 1104"/>
                  <a:gd name="T17" fmla="*/ 5 h 2256"/>
                  <a:gd name="T18" fmla="*/ 4 w 1104"/>
                  <a:gd name="T19" fmla="*/ 5 h 2256"/>
                  <a:gd name="T20" fmla="*/ 4 w 1104"/>
                  <a:gd name="T21" fmla="*/ 5 h 2256"/>
                  <a:gd name="T22" fmla="*/ 5 w 1104"/>
                  <a:gd name="T23" fmla="*/ 4 h 2256"/>
                  <a:gd name="T24" fmla="*/ 4 w 1104"/>
                  <a:gd name="T25" fmla="*/ 4 h 2256"/>
                  <a:gd name="T26" fmla="*/ 4 w 1104"/>
                  <a:gd name="T27" fmla="*/ 4 h 2256"/>
                  <a:gd name="T28" fmla="*/ 4 w 1104"/>
                  <a:gd name="T29" fmla="*/ 3 h 2256"/>
                  <a:gd name="T30" fmla="*/ 5 w 1104"/>
                  <a:gd name="T31" fmla="*/ 3 h 2256"/>
                  <a:gd name="T32" fmla="*/ 5 w 1104"/>
                  <a:gd name="T33" fmla="*/ 3 h 2256"/>
                  <a:gd name="T34" fmla="*/ 5 w 1104"/>
                  <a:gd name="T35" fmla="*/ 3 h 2256"/>
                  <a:gd name="T36" fmla="*/ 4 w 1104"/>
                  <a:gd name="T37" fmla="*/ 2 h 2256"/>
                  <a:gd name="T38" fmla="*/ 3 w 1104"/>
                  <a:gd name="T39" fmla="*/ 1 h 2256"/>
                  <a:gd name="T40" fmla="*/ 4 w 1104"/>
                  <a:gd name="T41" fmla="*/ 1 h 2256"/>
                  <a:gd name="T42" fmla="*/ 4 w 1104"/>
                  <a:gd name="T43" fmla="*/ 1 h 2256"/>
                  <a:gd name="T44" fmla="*/ 3 w 1104"/>
                  <a:gd name="T45" fmla="*/ 1 h 2256"/>
                  <a:gd name="T46" fmla="*/ 3 w 1104"/>
                  <a:gd name="T47" fmla="*/ 0 h 2256"/>
                  <a:gd name="T48" fmla="*/ 2 w 1104"/>
                  <a:gd name="T49" fmla="*/ 0 h 2256"/>
                  <a:gd name="T50" fmla="*/ 1 w 1104"/>
                  <a:gd name="T51" fmla="*/ 0 h 2256"/>
                  <a:gd name="T52" fmla="*/ 0 w 1104"/>
                  <a:gd name="T53" fmla="*/ 0 h 2256"/>
                  <a:gd name="T54" fmla="*/ 0 w 1104"/>
                  <a:gd name="T55" fmla="*/ 7 h 225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104" h="2256">
                    <a:moveTo>
                      <a:pt x="0" y="2256"/>
                    </a:moveTo>
                    <a:lnTo>
                      <a:pt x="384" y="2256"/>
                    </a:lnTo>
                    <a:lnTo>
                      <a:pt x="528" y="2064"/>
                    </a:lnTo>
                    <a:lnTo>
                      <a:pt x="720" y="1968"/>
                    </a:lnTo>
                    <a:lnTo>
                      <a:pt x="912" y="1920"/>
                    </a:lnTo>
                    <a:lnTo>
                      <a:pt x="960" y="1872"/>
                    </a:lnTo>
                    <a:lnTo>
                      <a:pt x="1008" y="1776"/>
                    </a:lnTo>
                    <a:lnTo>
                      <a:pt x="960" y="1632"/>
                    </a:lnTo>
                    <a:lnTo>
                      <a:pt x="1008" y="1584"/>
                    </a:lnTo>
                    <a:lnTo>
                      <a:pt x="912" y="1584"/>
                    </a:lnTo>
                    <a:lnTo>
                      <a:pt x="960" y="1536"/>
                    </a:lnTo>
                    <a:lnTo>
                      <a:pt x="1056" y="1440"/>
                    </a:lnTo>
                    <a:lnTo>
                      <a:pt x="912" y="1392"/>
                    </a:lnTo>
                    <a:lnTo>
                      <a:pt x="864" y="1248"/>
                    </a:lnTo>
                    <a:lnTo>
                      <a:pt x="864" y="1104"/>
                    </a:lnTo>
                    <a:lnTo>
                      <a:pt x="1056" y="1056"/>
                    </a:lnTo>
                    <a:lnTo>
                      <a:pt x="1104" y="1008"/>
                    </a:lnTo>
                    <a:lnTo>
                      <a:pt x="1104" y="912"/>
                    </a:lnTo>
                    <a:lnTo>
                      <a:pt x="768" y="624"/>
                    </a:lnTo>
                    <a:lnTo>
                      <a:pt x="720" y="480"/>
                    </a:lnTo>
                    <a:lnTo>
                      <a:pt x="768" y="432"/>
                    </a:lnTo>
                    <a:lnTo>
                      <a:pt x="768" y="336"/>
                    </a:lnTo>
                    <a:lnTo>
                      <a:pt x="720" y="288"/>
                    </a:lnTo>
                    <a:lnTo>
                      <a:pt x="672" y="144"/>
                    </a:lnTo>
                    <a:lnTo>
                      <a:pt x="480" y="48"/>
                    </a:lnTo>
                    <a:lnTo>
                      <a:pt x="144" y="0"/>
                    </a:lnTo>
                    <a:lnTo>
                      <a:pt x="0" y="0"/>
                    </a:lnTo>
                    <a:lnTo>
                      <a:pt x="0" y="225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90D8"/>
                  </a:gs>
                  <a:gs pos="100000">
                    <a:srgbClr val="8FABE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文本框 5146"/>
              <p:cNvSpPr txBox="1"/>
              <p:nvPr/>
            </p:nvSpPr>
            <p:spPr>
              <a:xfrm>
                <a:off x="576" y="194"/>
                <a:ext cx="1425" cy="4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3700" b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FFFFFF"/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思  考</a:t>
                </a:r>
              </a:p>
            </p:txBody>
          </p:sp>
          <p:sp>
            <p:nvSpPr>
              <p:cNvPr id="44065" name="任意多边形 5147"/>
              <p:cNvSpPr>
                <a:spLocks noChangeArrowheads="1"/>
              </p:cNvSpPr>
              <p:nvPr/>
            </p:nvSpPr>
            <p:spPr bwMode="auto">
              <a:xfrm>
                <a:off x="0" y="96"/>
                <a:ext cx="288" cy="528"/>
              </a:xfrm>
              <a:custGeom>
                <a:avLst/>
                <a:gdLst>
                  <a:gd name="T0" fmla="*/ 288 w 288"/>
                  <a:gd name="T1" fmla="*/ 0 h 672"/>
                  <a:gd name="T2" fmla="*/ 144 w 288"/>
                  <a:gd name="T3" fmla="*/ 19 h 672"/>
                  <a:gd name="T4" fmla="*/ 96 w 288"/>
                  <a:gd name="T5" fmla="*/ 55 h 672"/>
                  <a:gd name="T6" fmla="*/ 144 w 288"/>
                  <a:gd name="T7" fmla="*/ 74 h 672"/>
                  <a:gd name="T8" fmla="*/ 0 w 288"/>
                  <a:gd name="T9" fmla="*/ 110 h 672"/>
                  <a:gd name="T10" fmla="*/ 96 w 288"/>
                  <a:gd name="T11" fmla="*/ 128 h 672"/>
                  <a:gd name="T12" fmla="*/ 48 w 288"/>
                  <a:gd name="T13" fmla="*/ 164 h 672"/>
                  <a:gd name="T14" fmla="*/ 144 w 288"/>
                  <a:gd name="T15" fmla="*/ 201 h 672"/>
                  <a:gd name="T16" fmla="*/ 192 w 288"/>
                  <a:gd name="T17" fmla="*/ 256 h 672"/>
                  <a:gd name="T18" fmla="*/ 288 w 288"/>
                  <a:gd name="T19" fmla="*/ 256 h 672"/>
                  <a:gd name="T20" fmla="*/ 288 w 288"/>
                  <a:gd name="T21" fmla="*/ 0 h 6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88" h="672">
                    <a:moveTo>
                      <a:pt x="288" y="0"/>
                    </a:moveTo>
                    <a:lnTo>
                      <a:pt x="144" y="48"/>
                    </a:lnTo>
                    <a:lnTo>
                      <a:pt x="96" y="144"/>
                    </a:lnTo>
                    <a:lnTo>
                      <a:pt x="144" y="192"/>
                    </a:lnTo>
                    <a:lnTo>
                      <a:pt x="0" y="288"/>
                    </a:lnTo>
                    <a:lnTo>
                      <a:pt x="96" y="336"/>
                    </a:lnTo>
                    <a:lnTo>
                      <a:pt x="48" y="432"/>
                    </a:lnTo>
                    <a:lnTo>
                      <a:pt x="144" y="528"/>
                    </a:lnTo>
                    <a:lnTo>
                      <a:pt x="192" y="672"/>
                    </a:lnTo>
                    <a:lnTo>
                      <a:pt x="288" y="672"/>
                    </a:lnTo>
                    <a:lnTo>
                      <a:pt x="28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497DC"/>
                  </a:gs>
                  <a:gs pos="100000">
                    <a:srgbClr val="0099C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文本框 5148"/>
              <p:cNvSpPr txBox="1"/>
              <p:nvPr/>
            </p:nvSpPr>
            <p:spPr>
              <a:xfrm>
                <a:off x="96" y="0"/>
                <a:ext cx="720" cy="6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6000" b="1" noProof="1">
                    <a:solidFill>
                      <a:srgbClr val="FF99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6117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79875"/>
          <p:cNvSpPr txBox="1"/>
          <p:nvPr/>
        </p:nvSpPr>
        <p:spPr>
          <a:xfrm>
            <a:off x="984186" y="1834955"/>
            <a:ext cx="10628515" cy="215493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问题</a:t>
            </a:r>
            <a:r>
              <a:rPr lang="en-US" altLang="zh-CN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：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在一条东西向的马路上，有一个汽车站牌，汽车站牌东</a:t>
            </a:r>
            <a:r>
              <a:rPr lang="en-US" altLang="zh-CN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3m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7.5m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处有一棵柳树和一棵杨树，汽车站牌</a:t>
            </a:r>
            <a:r>
              <a:rPr lang="zh-CN" altLang="en-US" sz="2800" b="1" noProof="1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西侧</a:t>
            </a:r>
            <a:r>
              <a:rPr lang="en-US" altLang="zh-CN" sz="2800" b="1" noProof="1" smtClean="0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3m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4.8m</a:t>
            </a:r>
            <a:r>
              <a:rPr lang="zh-CN" altLang="en-US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处分别有一棵槐树和一根电线杆，试画图表示这一情境</a:t>
            </a:r>
            <a:r>
              <a:rPr lang="en-US" altLang="zh-CN" sz="28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.</a:t>
            </a:r>
            <a:endParaRPr lang="zh-CN" altLang="en-US" sz="28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grpSp>
        <p:nvGrpSpPr>
          <p:cNvPr id="46086" name="组合 4"/>
          <p:cNvGrpSpPr>
            <a:grpSpLocks/>
          </p:cNvGrpSpPr>
          <p:nvPr/>
        </p:nvGrpSpPr>
        <p:grpSpPr bwMode="auto">
          <a:xfrm>
            <a:off x="3591268" y="1347643"/>
            <a:ext cx="2247607" cy="531240"/>
            <a:chOff x="3485" y="1168"/>
            <a:chExt cx="2654" cy="626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91" name="矩形 1"/>
            <p:cNvSpPr>
              <a:spLocks noChangeArrowheads="1"/>
            </p:cNvSpPr>
            <p:nvPr/>
          </p:nvSpPr>
          <p:spPr bwMode="auto">
            <a:xfrm>
              <a:off x="3799" y="1203"/>
              <a:ext cx="2028" cy="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知识点 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  <p:sp>
        <p:nvSpPr>
          <p:cNvPr id="46089" name="文本框 6151"/>
          <p:cNvSpPr txBox="1">
            <a:spLocks noChangeArrowheads="1"/>
          </p:cNvSpPr>
          <p:nvPr/>
        </p:nvSpPr>
        <p:spPr bwMode="auto">
          <a:xfrm>
            <a:off x="6014721" y="1347643"/>
            <a:ext cx="2308451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  <a:sym typeface="宋体" pitchFamily="2" charset="-122"/>
              </a:rPr>
              <a:t>数轴的概念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31799" y="4260398"/>
            <a:ext cx="8542113" cy="2067382"/>
            <a:chOff x="1452563" y="3099219"/>
            <a:chExt cx="6407419" cy="1550178"/>
          </a:xfrm>
        </p:grpSpPr>
        <p:pic>
          <p:nvPicPr>
            <p:cNvPr id="46097" name="图片 79879" descr="u=1057376985,3660675280&amp;gp=2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3116" y="3099219"/>
              <a:ext cx="579798" cy="96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99" name="直接连接符 79881"/>
            <p:cNvSpPr>
              <a:spLocks noChangeShapeType="1"/>
            </p:cNvSpPr>
            <p:nvPr/>
          </p:nvSpPr>
          <p:spPr bwMode="auto">
            <a:xfrm>
              <a:off x="1452563" y="4304419"/>
              <a:ext cx="63182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0" name="直接连接符 79882"/>
            <p:cNvSpPr>
              <a:spLocks noChangeShapeType="1"/>
            </p:cNvSpPr>
            <p:nvPr/>
          </p:nvSpPr>
          <p:spPr bwMode="auto">
            <a:xfrm>
              <a:off x="4259880" y="403408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1" name="直接连接符 79883"/>
            <p:cNvSpPr>
              <a:spLocks noChangeShapeType="1"/>
            </p:cNvSpPr>
            <p:nvPr/>
          </p:nvSpPr>
          <p:spPr bwMode="auto">
            <a:xfrm>
              <a:off x="4044391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2" name="直接连接符 79886"/>
            <p:cNvSpPr>
              <a:spLocks noChangeShapeType="1"/>
            </p:cNvSpPr>
            <p:nvPr/>
          </p:nvSpPr>
          <p:spPr bwMode="auto">
            <a:xfrm>
              <a:off x="5124220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3" name="直接连接符 79887"/>
            <p:cNvSpPr>
              <a:spLocks noChangeShapeType="1"/>
            </p:cNvSpPr>
            <p:nvPr/>
          </p:nvSpPr>
          <p:spPr bwMode="auto">
            <a:xfrm>
              <a:off x="7338643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4" name="直接连接符 79888"/>
            <p:cNvSpPr>
              <a:spLocks noChangeShapeType="1"/>
            </p:cNvSpPr>
            <p:nvPr/>
          </p:nvSpPr>
          <p:spPr bwMode="auto">
            <a:xfrm>
              <a:off x="2909796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5" name="直接连接符 79889"/>
            <p:cNvSpPr>
              <a:spLocks noChangeShapeType="1"/>
            </p:cNvSpPr>
            <p:nvPr/>
          </p:nvSpPr>
          <p:spPr bwMode="auto">
            <a:xfrm>
              <a:off x="2315712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6" name="文本框 79890"/>
            <p:cNvSpPr txBox="1">
              <a:spLocks noChangeArrowheads="1"/>
            </p:cNvSpPr>
            <p:nvPr/>
          </p:nvSpPr>
          <p:spPr bwMode="auto">
            <a:xfrm>
              <a:off x="3934860" y="4303228"/>
              <a:ext cx="25715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46107" name="文本框 79892"/>
            <p:cNvSpPr txBox="1">
              <a:spLocks noChangeArrowheads="1"/>
            </p:cNvSpPr>
            <p:nvPr/>
          </p:nvSpPr>
          <p:spPr bwMode="auto">
            <a:xfrm>
              <a:off x="5017070" y="4303228"/>
              <a:ext cx="25394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46108" name="文本框 79893"/>
            <p:cNvSpPr txBox="1">
              <a:spLocks noChangeArrowheads="1"/>
            </p:cNvSpPr>
            <p:nvPr/>
          </p:nvSpPr>
          <p:spPr bwMode="auto">
            <a:xfrm>
              <a:off x="7069579" y="4303228"/>
              <a:ext cx="427096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7.5</a:t>
              </a:r>
            </a:p>
          </p:txBody>
        </p:sp>
        <p:sp>
          <p:nvSpPr>
            <p:cNvPr id="46109" name="文本框 79894"/>
            <p:cNvSpPr txBox="1">
              <a:spLocks noChangeArrowheads="1"/>
            </p:cNvSpPr>
            <p:nvPr/>
          </p:nvSpPr>
          <p:spPr bwMode="auto">
            <a:xfrm>
              <a:off x="2762168" y="4303228"/>
              <a:ext cx="25394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46110" name="文本框 79895"/>
            <p:cNvSpPr txBox="1">
              <a:spLocks noChangeArrowheads="1"/>
            </p:cNvSpPr>
            <p:nvPr/>
          </p:nvSpPr>
          <p:spPr bwMode="auto">
            <a:xfrm>
              <a:off x="2044266" y="4303228"/>
              <a:ext cx="427096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4.8</a:t>
              </a: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993" b="9537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525" y="3170943"/>
              <a:ext cx="1045611" cy="10010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066" b="97541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5601" y="3280817"/>
              <a:ext cx="852007" cy="85200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151" b="98157" l="4462" r="94615">
                          <a14:foregroundMark x1="31385" y1="15054" x2="31385" y2="15054"/>
                          <a14:foregroundMark x1="22769" y1="20737" x2="22769" y2="20737"/>
                          <a14:foregroundMark x1="29538" y1="10906" x2="29538" y2="10906"/>
                          <a14:foregroundMark x1="28154" y1="15822" x2="28154" y2="15822"/>
                          <a14:foregroundMark x1="35692" y1="23195" x2="33231" y2="19355"/>
                          <a14:foregroundMark x1="30000" y1="30876" x2="25385" y2="23195"/>
                          <a14:foregroundMark x1="43692" y1="72197" x2="47846" y2="769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859" y="3161311"/>
              <a:ext cx="1009123" cy="101067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865" b="98180" l="10000" r="90000">
                          <a14:foregroundMark x1="32787" y1="27907" x2="32787" y2="27907"/>
                          <a14:foregroundMark x1="42623" y1="27907" x2="42623" y2="27907"/>
                          <a14:foregroundMark x1="53770" y1="28413" x2="53770" y2="28413"/>
                          <a14:foregroundMark x1="64590" y1="28918" x2="64590" y2="28918"/>
                          <a14:foregroundMark x1="53934" y1="31951" x2="53934" y2="31951"/>
                          <a14:foregroundMark x1="33115" y1="30940" x2="61967" y2="30940"/>
                          <a14:foregroundMark x1="40164" y1="33064" x2="40164" y2="33064"/>
                          <a14:foregroundMark x1="65902" y1="32659" x2="65902" y2="32659"/>
                          <a14:foregroundMark x1="49508" y1="51668" x2="50000" y2="96360"/>
                          <a14:foregroundMark x1="48361" y1="96360" x2="48361" y2="96360"/>
                          <a14:foregroundMark x1="50328" y1="96866" x2="52623" y2="965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487" y="3099219"/>
              <a:ext cx="665908" cy="1079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3534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522"/>
          <p:cNvGrpSpPr>
            <a:grpSpLocks/>
          </p:cNvGrpSpPr>
          <p:nvPr/>
        </p:nvGrpSpPr>
        <p:grpSpPr bwMode="auto">
          <a:xfrm>
            <a:off x="836776" y="3755547"/>
            <a:ext cx="1817451" cy="2282295"/>
            <a:chOff x="1075" y="2427"/>
            <a:chExt cx="1145" cy="1437"/>
          </a:xfrm>
        </p:grpSpPr>
        <p:pic>
          <p:nvPicPr>
            <p:cNvPr id="47137" name="图片 2152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75" y="2427"/>
              <a:ext cx="1035" cy="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38" name="图片 21524" descr="28892162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" y="3249"/>
              <a:ext cx="18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1525"/>
          <p:cNvGrpSpPr>
            <a:grpSpLocks/>
          </p:cNvGrpSpPr>
          <p:nvPr/>
        </p:nvGrpSpPr>
        <p:grpSpPr bwMode="auto">
          <a:xfrm>
            <a:off x="10409537" y="4187133"/>
            <a:ext cx="1494172" cy="2084409"/>
            <a:chOff x="3635" y="2529"/>
            <a:chExt cx="941" cy="1313"/>
          </a:xfrm>
        </p:grpSpPr>
        <p:pic>
          <p:nvPicPr>
            <p:cNvPr id="47135" name="图片 2152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3651" y="2529"/>
              <a:ext cx="925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36" name="图片 21527" descr="28892162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" y="2976"/>
              <a:ext cx="13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29" name="椭圆形标注 21528"/>
          <p:cNvSpPr>
            <a:spLocks noChangeArrowheads="1"/>
          </p:cNvSpPr>
          <p:nvPr/>
        </p:nvSpPr>
        <p:spPr bwMode="auto">
          <a:xfrm>
            <a:off x="2332754" y="3552090"/>
            <a:ext cx="3835151" cy="2602523"/>
          </a:xfrm>
          <a:prstGeom prst="wedgeEllipseCallout">
            <a:avLst>
              <a:gd name="adj1" fmla="val -56991"/>
              <a:gd name="adj2" fmla="val 9905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7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图中没有表示出来东西方向，那我们怎样表示出东西方向呢？</a:t>
            </a:r>
            <a:endParaRPr lang="en-US" altLang="zh-CN" sz="27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530" name="圆角矩形标注 21529"/>
          <p:cNvSpPr>
            <a:spLocks noChangeArrowheads="1"/>
          </p:cNvSpPr>
          <p:nvPr/>
        </p:nvSpPr>
        <p:spPr bwMode="auto">
          <a:xfrm>
            <a:off x="6553740" y="3949797"/>
            <a:ext cx="3904153" cy="1893912"/>
          </a:xfrm>
          <a:prstGeom prst="wedgeRoundRectCallout">
            <a:avLst>
              <a:gd name="adj1" fmla="val 54321"/>
              <a:gd name="adj2" fmla="val 2518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    东西方向可以用前面我们学过的相反意义的量来表示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/>
            <a:endParaRPr lang="zh-CN" altLang="en-US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86301" y="1378058"/>
            <a:ext cx="8542113" cy="2067382"/>
            <a:chOff x="1452563" y="3099219"/>
            <a:chExt cx="6407419" cy="1550178"/>
          </a:xfrm>
        </p:grpSpPr>
        <p:pic>
          <p:nvPicPr>
            <p:cNvPr id="36" name="图片 79879" descr="u=1057376985,3660675280&amp;gp=2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3116" y="3099219"/>
              <a:ext cx="579798" cy="96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直接连接符 79881"/>
            <p:cNvSpPr>
              <a:spLocks noChangeShapeType="1"/>
            </p:cNvSpPr>
            <p:nvPr/>
          </p:nvSpPr>
          <p:spPr bwMode="auto">
            <a:xfrm>
              <a:off x="1452563" y="4304419"/>
              <a:ext cx="63182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直接连接符 79882"/>
            <p:cNvSpPr>
              <a:spLocks noChangeShapeType="1"/>
            </p:cNvSpPr>
            <p:nvPr/>
          </p:nvSpPr>
          <p:spPr bwMode="auto">
            <a:xfrm>
              <a:off x="4259880" y="403408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直接连接符 79883"/>
            <p:cNvSpPr>
              <a:spLocks noChangeShapeType="1"/>
            </p:cNvSpPr>
            <p:nvPr/>
          </p:nvSpPr>
          <p:spPr bwMode="auto">
            <a:xfrm>
              <a:off x="4044391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直接连接符 79886"/>
            <p:cNvSpPr>
              <a:spLocks noChangeShapeType="1"/>
            </p:cNvSpPr>
            <p:nvPr/>
          </p:nvSpPr>
          <p:spPr bwMode="auto">
            <a:xfrm>
              <a:off x="5124220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直接连接符 79887"/>
            <p:cNvSpPr>
              <a:spLocks noChangeShapeType="1"/>
            </p:cNvSpPr>
            <p:nvPr/>
          </p:nvSpPr>
          <p:spPr bwMode="auto">
            <a:xfrm>
              <a:off x="7338643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直接连接符 79888"/>
            <p:cNvSpPr>
              <a:spLocks noChangeShapeType="1"/>
            </p:cNvSpPr>
            <p:nvPr/>
          </p:nvSpPr>
          <p:spPr bwMode="auto">
            <a:xfrm>
              <a:off x="2909796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直接连接符 79889"/>
            <p:cNvSpPr>
              <a:spLocks noChangeShapeType="1"/>
            </p:cNvSpPr>
            <p:nvPr/>
          </p:nvSpPr>
          <p:spPr bwMode="auto">
            <a:xfrm>
              <a:off x="2315712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文本框 79890"/>
            <p:cNvSpPr txBox="1">
              <a:spLocks noChangeArrowheads="1"/>
            </p:cNvSpPr>
            <p:nvPr/>
          </p:nvSpPr>
          <p:spPr bwMode="auto">
            <a:xfrm>
              <a:off x="3934860" y="4303228"/>
              <a:ext cx="25715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45" name="文本框 79892"/>
            <p:cNvSpPr txBox="1">
              <a:spLocks noChangeArrowheads="1"/>
            </p:cNvSpPr>
            <p:nvPr/>
          </p:nvSpPr>
          <p:spPr bwMode="auto">
            <a:xfrm>
              <a:off x="5017070" y="4303228"/>
              <a:ext cx="25394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46" name="文本框 79893"/>
            <p:cNvSpPr txBox="1">
              <a:spLocks noChangeArrowheads="1"/>
            </p:cNvSpPr>
            <p:nvPr/>
          </p:nvSpPr>
          <p:spPr bwMode="auto">
            <a:xfrm>
              <a:off x="7069579" y="4303228"/>
              <a:ext cx="427096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7.5</a:t>
              </a:r>
            </a:p>
          </p:txBody>
        </p:sp>
        <p:sp>
          <p:nvSpPr>
            <p:cNvPr id="47" name="文本框 79894"/>
            <p:cNvSpPr txBox="1">
              <a:spLocks noChangeArrowheads="1"/>
            </p:cNvSpPr>
            <p:nvPr/>
          </p:nvSpPr>
          <p:spPr bwMode="auto">
            <a:xfrm>
              <a:off x="2762168" y="4303228"/>
              <a:ext cx="25394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48" name="文本框 79895"/>
            <p:cNvSpPr txBox="1">
              <a:spLocks noChangeArrowheads="1"/>
            </p:cNvSpPr>
            <p:nvPr/>
          </p:nvSpPr>
          <p:spPr bwMode="auto">
            <a:xfrm>
              <a:off x="2044266" y="4303228"/>
              <a:ext cx="427096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4.8</a:t>
              </a: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993" b="9537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525" y="3170943"/>
              <a:ext cx="1045611" cy="1001044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6066" b="97541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5601" y="3280817"/>
              <a:ext cx="852007" cy="852007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151" b="98157" l="4462" r="94615">
                          <a14:foregroundMark x1="31385" y1="15054" x2="31385" y2="15054"/>
                          <a14:foregroundMark x1="22769" y1="20737" x2="22769" y2="20737"/>
                          <a14:foregroundMark x1="29538" y1="10906" x2="29538" y2="10906"/>
                          <a14:foregroundMark x1="28154" y1="15822" x2="28154" y2="15822"/>
                          <a14:foregroundMark x1="35692" y1="23195" x2="33231" y2="19355"/>
                          <a14:foregroundMark x1="30000" y1="30876" x2="25385" y2="23195"/>
                          <a14:foregroundMark x1="43692" y1="72197" x2="47846" y2="769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859" y="3161311"/>
              <a:ext cx="1009123" cy="1010676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5865" b="98180" l="10000" r="90000">
                          <a14:foregroundMark x1="32787" y1="27907" x2="32787" y2="27907"/>
                          <a14:foregroundMark x1="42623" y1="27907" x2="42623" y2="27907"/>
                          <a14:foregroundMark x1="53770" y1="28413" x2="53770" y2="28413"/>
                          <a14:foregroundMark x1="64590" y1="28918" x2="64590" y2="28918"/>
                          <a14:foregroundMark x1="53934" y1="31951" x2="53934" y2="31951"/>
                          <a14:foregroundMark x1="33115" y1="30940" x2="61967" y2="30940"/>
                          <a14:foregroundMark x1="40164" y1="33064" x2="40164" y2="33064"/>
                          <a14:foregroundMark x1="65902" y1="32659" x2="65902" y2="32659"/>
                          <a14:foregroundMark x1="49508" y1="51668" x2="50000" y2="96360"/>
                          <a14:foregroundMark x1="48361" y1="96360" x2="48361" y2="96360"/>
                          <a14:foregroundMark x1="50328" y1="96866" x2="52623" y2="965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487" y="3099219"/>
              <a:ext cx="665908" cy="1079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757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530403" y="1195118"/>
            <a:ext cx="11256661" cy="140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怎样简明地表示这些树、电线杆与汽车站牌的相对</a:t>
            </a:r>
            <a:endParaRPr lang="en-US" altLang="zh-CN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位置关系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方向、距离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869043" y="2555001"/>
            <a:ext cx="11102588" cy="12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Times New Roman" pitchFamily="18" charset="0"/>
                <a:ea typeface="黑体" pitchFamily="49" charset="-122"/>
              </a:rPr>
              <a:t>          </a:t>
            </a:r>
            <a:r>
              <a:rPr lang="zh-CN" altLang="en-US" sz="2800" b="1" dirty="0">
                <a:latin typeface="宋体" pitchFamily="2" charset="-122"/>
              </a:rPr>
              <a:t>为了使表达更清楚，我们规定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向东为正</a:t>
            </a:r>
            <a:r>
              <a:rPr lang="zh-CN" altLang="en-US" sz="2800" b="1" dirty="0">
                <a:latin typeface="宋体" pitchFamily="2" charset="-122"/>
              </a:rPr>
              <a:t>，把汽车站牌左右两边的数分别用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负数</a:t>
            </a:r>
            <a:r>
              <a:rPr lang="zh-CN" altLang="en-US" sz="2800" b="1" dirty="0">
                <a:latin typeface="宋体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正数</a:t>
            </a:r>
            <a:r>
              <a:rPr lang="zh-CN" altLang="en-US" sz="2800" b="1" dirty="0">
                <a:latin typeface="宋体" pitchFamily="2" charset="-122"/>
              </a:rPr>
              <a:t>表示</a:t>
            </a:r>
            <a:r>
              <a:rPr lang="en-US" altLang="zh-CN" sz="2800" b="1" dirty="0">
                <a:latin typeface="宋体" pitchFamily="2" charset="-122"/>
              </a:rPr>
              <a:t>.</a:t>
            </a:r>
          </a:p>
        </p:txBody>
      </p:sp>
      <p:sp>
        <p:nvSpPr>
          <p:cNvPr id="20492" name="文本框 20491"/>
          <p:cNvSpPr txBox="1">
            <a:spLocks noChangeArrowheads="1"/>
          </p:cNvSpPr>
          <p:nvPr/>
        </p:nvSpPr>
        <p:spPr bwMode="auto">
          <a:xfrm>
            <a:off x="339750" y="5824869"/>
            <a:ext cx="11256661" cy="61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这样，我们就用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负数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正数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表示出了一条直线上的点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924669" y="3718581"/>
            <a:ext cx="8542113" cy="2067382"/>
            <a:chOff x="1452563" y="3099219"/>
            <a:chExt cx="6407419" cy="1550178"/>
          </a:xfrm>
        </p:grpSpPr>
        <p:pic>
          <p:nvPicPr>
            <p:cNvPr id="23" name="图片 79879" descr="u=1057376985,3660675280&amp;gp=2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3116" y="3099219"/>
              <a:ext cx="579798" cy="96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直接连接符 79881"/>
            <p:cNvSpPr>
              <a:spLocks noChangeShapeType="1"/>
            </p:cNvSpPr>
            <p:nvPr/>
          </p:nvSpPr>
          <p:spPr bwMode="auto">
            <a:xfrm>
              <a:off x="1452563" y="4304419"/>
              <a:ext cx="63182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直接连接符 79882"/>
            <p:cNvSpPr>
              <a:spLocks noChangeShapeType="1"/>
            </p:cNvSpPr>
            <p:nvPr/>
          </p:nvSpPr>
          <p:spPr bwMode="auto">
            <a:xfrm>
              <a:off x="4259880" y="403408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直接连接符 79883"/>
            <p:cNvSpPr>
              <a:spLocks noChangeShapeType="1"/>
            </p:cNvSpPr>
            <p:nvPr/>
          </p:nvSpPr>
          <p:spPr bwMode="auto">
            <a:xfrm>
              <a:off x="4044391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直接连接符 79886"/>
            <p:cNvSpPr>
              <a:spLocks noChangeShapeType="1"/>
            </p:cNvSpPr>
            <p:nvPr/>
          </p:nvSpPr>
          <p:spPr bwMode="auto">
            <a:xfrm>
              <a:off x="5124220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直接连接符 79887"/>
            <p:cNvSpPr>
              <a:spLocks noChangeShapeType="1"/>
            </p:cNvSpPr>
            <p:nvPr/>
          </p:nvSpPr>
          <p:spPr bwMode="auto">
            <a:xfrm>
              <a:off x="7338643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直接连接符 79888"/>
            <p:cNvSpPr>
              <a:spLocks noChangeShapeType="1"/>
            </p:cNvSpPr>
            <p:nvPr/>
          </p:nvSpPr>
          <p:spPr bwMode="auto">
            <a:xfrm>
              <a:off x="2909796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直接连接符 79889"/>
            <p:cNvSpPr>
              <a:spLocks noChangeShapeType="1"/>
            </p:cNvSpPr>
            <p:nvPr/>
          </p:nvSpPr>
          <p:spPr bwMode="auto">
            <a:xfrm>
              <a:off x="2315712" y="4142456"/>
              <a:ext cx="0" cy="1619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文本框 79890"/>
            <p:cNvSpPr txBox="1">
              <a:spLocks noChangeArrowheads="1"/>
            </p:cNvSpPr>
            <p:nvPr/>
          </p:nvSpPr>
          <p:spPr bwMode="auto">
            <a:xfrm>
              <a:off x="3908356" y="4303228"/>
              <a:ext cx="25715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34" name="文本框 79892"/>
            <p:cNvSpPr txBox="1">
              <a:spLocks noChangeArrowheads="1"/>
            </p:cNvSpPr>
            <p:nvPr/>
          </p:nvSpPr>
          <p:spPr bwMode="auto">
            <a:xfrm>
              <a:off x="4990566" y="4303228"/>
              <a:ext cx="253949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35" name="文本框 79893"/>
            <p:cNvSpPr txBox="1">
              <a:spLocks noChangeArrowheads="1"/>
            </p:cNvSpPr>
            <p:nvPr/>
          </p:nvSpPr>
          <p:spPr bwMode="auto">
            <a:xfrm>
              <a:off x="7069579" y="4303228"/>
              <a:ext cx="427096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7.5</a:t>
              </a:r>
            </a:p>
          </p:txBody>
        </p:sp>
        <p:sp>
          <p:nvSpPr>
            <p:cNvPr id="36" name="文本框 79894"/>
            <p:cNvSpPr txBox="1">
              <a:spLocks noChangeArrowheads="1"/>
            </p:cNvSpPr>
            <p:nvPr/>
          </p:nvSpPr>
          <p:spPr bwMode="auto">
            <a:xfrm>
              <a:off x="2709160" y="4303228"/>
              <a:ext cx="330903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-3</a:t>
              </a:r>
              <a:endPara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37" name="文本框 79895"/>
            <p:cNvSpPr txBox="1">
              <a:spLocks noChangeArrowheads="1"/>
            </p:cNvSpPr>
            <p:nvPr/>
          </p:nvSpPr>
          <p:spPr bwMode="auto">
            <a:xfrm>
              <a:off x="1978006" y="4303228"/>
              <a:ext cx="504050" cy="346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-4.8</a:t>
              </a:r>
              <a:endPara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993" b="9537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525" y="3170943"/>
              <a:ext cx="1045611" cy="100104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066" b="97541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5601" y="3280817"/>
              <a:ext cx="852007" cy="85200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151" b="98157" l="4462" r="94615">
                          <a14:foregroundMark x1="31385" y1="15054" x2="31385" y2="15054"/>
                          <a14:foregroundMark x1="22769" y1="20737" x2="22769" y2="20737"/>
                          <a14:foregroundMark x1="29538" y1="10906" x2="29538" y2="10906"/>
                          <a14:foregroundMark x1="28154" y1="15822" x2="28154" y2="15822"/>
                          <a14:foregroundMark x1="35692" y1="23195" x2="33231" y2="19355"/>
                          <a14:foregroundMark x1="30000" y1="30876" x2="25385" y2="23195"/>
                          <a14:foregroundMark x1="43692" y1="72197" x2="47846" y2="769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859" y="3161311"/>
              <a:ext cx="1009123" cy="1010676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865" b="98180" l="10000" r="90000">
                          <a14:foregroundMark x1="32787" y1="27907" x2="32787" y2="27907"/>
                          <a14:foregroundMark x1="42623" y1="27907" x2="42623" y2="27907"/>
                          <a14:foregroundMark x1="53770" y1="28413" x2="53770" y2="28413"/>
                          <a14:foregroundMark x1="64590" y1="28918" x2="64590" y2="28918"/>
                          <a14:foregroundMark x1="53934" y1="31951" x2="53934" y2="31951"/>
                          <a14:foregroundMark x1="33115" y1="30940" x2="61967" y2="30940"/>
                          <a14:foregroundMark x1="40164" y1="33064" x2="40164" y2="33064"/>
                          <a14:foregroundMark x1="65902" y1="32659" x2="65902" y2="32659"/>
                          <a14:foregroundMark x1="49508" y1="51668" x2="50000" y2="96360"/>
                          <a14:foregroundMark x1="48361" y1="96360" x2="48361" y2="96360"/>
                          <a14:foregroundMark x1="50328" y1="96866" x2="52623" y2="965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487" y="3099219"/>
              <a:ext cx="665908" cy="1079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031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文本框 3079"/>
          <p:cNvSpPr txBox="1">
            <a:spLocks noChangeArrowheads="1"/>
          </p:cNvSpPr>
          <p:nvPr/>
        </p:nvSpPr>
        <p:spPr bwMode="auto">
          <a:xfrm>
            <a:off x="11056452" y="2088065"/>
            <a:ext cx="838091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</a:t>
            </a:r>
          </a:p>
        </p:txBody>
      </p:sp>
      <p:sp>
        <p:nvSpPr>
          <p:cNvPr id="3074" name="文本框 3073"/>
          <p:cNvSpPr txBox="1">
            <a:spLocks noChangeArrowheads="1"/>
          </p:cNvSpPr>
          <p:nvPr/>
        </p:nvSpPr>
        <p:spPr bwMode="auto">
          <a:xfrm>
            <a:off x="822854" y="1331193"/>
            <a:ext cx="7939006" cy="45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问题</a:t>
            </a:r>
            <a:r>
              <a:rPr lang="zh-CN" altLang="zh-CN" sz="3200" b="1" noProof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：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观察右图的温度计，回答下列问题：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</a:t>
            </a:r>
            <a:r>
              <a:rPr lang="zh-CN" altLang="zh-CN" sz="3200" b="1" noProof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</a:t>
            </a: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点</a:t>
            </a:r>
            <a:r>
              <a:rPr lang="en-US" altLang="zh-CN" sz="32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表示多少摄氏度？点</a:t>
            </a:r>
            <a:r>
              <a:rPr lang="en-US" altLang="zh-CN" sz="32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呢？点</a:t>
            </a:r>
            <a:r>
              <a:rPr lang="en-US" altLang="zh-CN" sz="32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呢？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(</a:t>
            </a:r>
            <a:r>
              <a:rPr lang="zh-CN" altLang="zh-CN" sz="32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Arial" pitchFamily="34" charset="0"/>
              </a:rPr>
              <a:t>2</a:t>
            </a: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)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温度计刻度的正负是怎样规定的</a:t>
            </a:r>
            <a:r>
              <a:rPr lang="zh-CN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?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以什么为基准</a:t>
            </a:r>
            <a:r>
              <a:rPr lang="zh-CN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(</a:t>
            </a:r>
            <a:r>
              <a:rPr lang="zh-CN" altLang="zh-CN" sz="32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Arial" pitchFamily="34" charset="0"/>
              </a:rPr>
              <a:t>3</a:t>
            </a:r>
            <a:r>
              <a:rPr lang="en-US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)</a:t>
            </a:r>
            <a:r>
              <a:rPr lang="zh-CN" altLang="en-US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每摄氏度两条刻度线之间的距离有什么特点</a:t>
            </a:r>
            <a:r>
              <a:rPr lang="zh-CN" altLang="zh-CN" sz="32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Arial" pitchFamily="34" charset="0"/>
              </a:rPr>
              <a:t>?</a:t>
            </a:r>
          </a:p>
        </p:txBody>
      </p:sp>
      <p:pic>
        <p:nvPicPr>
          <p:cNvPr id="3076" name="图片 30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341" y="1120524"/>
            <a:ext cx="1629621" cy="525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直接连接符 3076"/>
          <p:cNvSpPr>
            <a:spLocks noChangeShapeType="1"/>
          </p:cNvSpPr>
          <p:nvPr/>
        </p:nvSpPr>
        <p:spPr bwMode="auto">
          <a:xfrm flipV="1">
            <a:off x="9761221" y="2392935"/>
            <a:ext cx="1295231" cy="9146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直接连接符 3077"/>
          <p:cNvSpPr>
            <a:spLocks noChangeShapeType="1"/>
          </p:cNvSpPr>
          <p:nvPr/>
        </p:nvSpPr>
        <p:spPr bwMode="auto">
          <a:xfrm flipV="1">
            <a:off x="9771802" y="3597597"/>
            <a:ext cx="1295231" cy="76217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直接连接符 3078"/>
          <p:cNvSpPr>
            <a:spLocks noChangeShapeType="1"/>
          </p:cNvSpPr>
          <p:nvPr/>
        </p:nvSpPr>
        <p:spPr bwMode="auto">
          <a:xfrm>
            <a:off x="9778152" y="4615950"/>
            <a:ext cx="1295231" cy="45730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1" name="文本框 3080"/>
          <p:cNvSpPr txBox="1">
            <a:spLocks noChangeArrowheads="1"/>
          </p:cNvSpPr>
          <p:nvPr/>
        </p:nvSpPr>
        <p:spPr bwMode="auto">
          <a:xfrm>
            <a:off x="10990843" y="3368944"/>
            <a:ext cx="533331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3082" name="文本框 3081"/>
          <p:cNvSpPr txBox="1">
            <a:spLocks noChangeArrowheads="1"/>
          </p:cNvSpPr>
          <p:nvPr/>
        </p:nvSpPr>
        <p:spPr bwMode="auto">
          <a:xfrm>
            <a:off x="11073383" y="4844603"/>
            <a:ext cx="45714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15798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文本框 3079"/>
          <p:cNvSpPr txBox="1">
            <a:spLocks noChangeArrowheads="1"/>
          </p:cNvSpPr>
          <p:nvPr/>
        </p:nvSpPr>
        <p:spPr bwMode="auto">
          <a:xfrm>
            <a:off x="5066641" y="4039535"/>
            <a:ext cx="387300" cy="492438"/>
          </a:xfrm>
          <a:prstGeom prst="rect">
            <a:avLst/>
          </a:prstGeom>
          <a:solidFill>
            <a:srgbClr val="26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0</a:t>
            </a:r>
          </a:p>
        </p:txBody>
      </p:sp>
      <p:sp>
        <p:nvSpPr>
          <p:cNvPr id="3074" name="文本框 3073"/>
          <p:cNvSpPr txBox="1"/>
          <p:nvPr/>
        </p:nvSpPr>
        <p:spPr>
          <a:xfrm>
            <a:off x="1537947" y="1177606"/>
            <a:ext cx="9194942" cy="86177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itchFamily="18" charset="0"/>
              </a:rPr>
              <a:t>活动：</a:t>
            </a:r>
            <a:r>
              <a:rPr lang="zh-CN" altLang="en-US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把温度计平放，我们能从中发现什么？</a:t>
            </a:r>
            <a:endParaRPr lang="en-US" altLang="zh-CN" sz="32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3077" name="直接连接符 3076"/>
          <p:cNvSpPr>
            <a:spLocks noChangeShapeType="1"/>
          </p:cNvSpPr>
          <p:nvPr/>
        </p:nvSpPr>
        <p:spPr bwMode="auto">
          <a:xfrm flipH="1" flipV="1">
            <a:off x="5252884" y="2847576"/>
            <a:ext cx="14815" cy="119195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直接连接符 3077"/>
          <p:cNvSpPr>
            <a:spLocks noChangeShapeType="1"/>
          </p:cNvSpPr>
          <p:nvPr/>
        </p:nvSpPr>
        <p:spPr bwMode="auto">
          <a:xfrm flipV="1">
            <a:off x="4031727" y="2820053"/>
            <a:ext cx="653964" cy="121736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直接连接符 3078"/>
          <p:cNvSpPr>
            <a:spLocks noChangeShapeType="1"/>
          </p:cNvSpPr>
          <p:nvPr/>
        </p:nvSpPr>
        <p:spPr bwMode="auto">
          <a:xfrm>
            <a:off x="6135418" y="2820053"/>
            <a:ext cx="592590" cy="121948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45182" y="60232"/>
            <a:ext cx="1630211" cy="525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587284" y="4037419"/>
            <a:ext cx="857138" cy="492438"/>
          </a:xfrm>
          <a:prstGeom prst="rect">
            <a:avLst/>
          </a:prstGeom>
          <a:solidFill>
            <a:srgbClr val="26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零下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330127" y="4039535"/>
            <a:ext cx="857138" cy="492438"/>
          </a:xfrm>
          <a:prstGeom prst="rect">
            <a:avLst/>
          </a:prstGeom>
          <a:solidFill>
            <a:srgbClr val="26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零上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7187265" y="2847577"/>
            <a:ext cx="590474" cy="121948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7" tIns="60958" rIns="121917" bIns="60958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453930" y="4039535"/>
            <a:ext cx="1204227" cy="492438"/>
          </a:xfrm>
          <a:prstGeom prst="rect">
            <a:avLst/>
          </a:prstGeom>
          <a:solidFill>
            <a:srgbClr val="26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分刻度</a:t>
            </a:r>
          </a:p>
        </p:txBody>
      </p:sp>
      <p:sp>
        <p:nvSpPr>
          <p:cNvPr id="24585" name="右箭头 24584"/>
          <p:cNvSpPr>
            <a:spLocks noChangeArrowheads="1"/>
          </p:cNvSpPr>
          <p:nvPr/>
        </p:nvSpPr>
        <p:spPr bwMode="auto">
          <a:xfrm>
            <a:off x="4162943" y="4765721"/>
            <a:ext cx="4203153" cy="228653"/>
          </a:xfrm>
          <a:prstGeom prst="rightArrow">
            <a:avLst>
              <a:gd name="adj1" fmla="val 50000"/>
              <a:gd name="adj2" fmla="val 29890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0298" y="5286192"/>
            <a:ext cx="11168441" cy="86177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【</a:t>
            </a:r>
            <a:r>
              <a:rPr lang="zh-CN" altLang="en-US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思考</a:t>
            </a:r>
            <a:r>
              <a:rPr lang="en-US" altLang="zh-CN" sz="3200" b="1" noProof="1">
                <a:solidFill>
                  <a:srgbClr val="0000FF"/>
                </a:solidFill>
                <a:latin typeface="Times New Roman" pitchFamily="18" charset="0"/>
                <a:ea typeface="黑体" panose="02010600030101010101" pitchFamily="2" charset="-122"/>
                <a:cs typeface="Times New Roman" pitchFamily="18" charset="0"/>
              </a:rPr>
              <a:t>】</a:t>
            </a:r>
            <a:r>
              <a:rPr lang="zh-CN" altLang="en-US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你能借鉴温度计</a:t>
            </a:r>
            <a:r>
              <a:rPr lang="en-US" altLang="zh-CN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,</a:t>
            </a:r>
            <a:r>
              <a:rPr lang="zh-CN" altLang="en-US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用一条直线上的点表示有理数吗</a:t>
            </a:r>
            <a:r>
              <a:rPr lang="en-US" altLang="zh-CN" sz="3200" b="1" noProof="1"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  <a:sym typeface="+mn-ea"/>
              </a:rPr>
              <a:t>?</a:t>
            </a:r>
            <a:endParaRPr lang="en-US" altLang="zh-CN" sz="3200" b="1" noProof="1">
              <a:latin typeface="Times New Roman" pitchFamily="18" charset="0"/>
              <a:ea typeface="楷体" panose="02010609060101010101" pitchFamily="49" charset="-122"/>
              <a:cs typeface="Times New Roman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74" grpId="0"/>
      <p:bldP spid="3077" grpId="0" animBg="1"/>
      <p:bldP spid="3078" grpId="0" animBg="1"/>
      <p:bldP spid="3079" grpId="0" animBg="1"/>
      <p:bldP spid="6" grpId="0" animBg="1"/>
      <p:bldP spid="7" grpId="0" animBg="1"/>
      <p:bldP spid="8" grpId="0" animBg="1"/>
      <p:bldP spid="10" grpId="0" animBg="1"/>
      <p:bldP spid="24585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1328</TotalTime>
  <Words>2051</Words>
  <Application>Microsoft Office PowerPoint</Application>
  <PresentationFormat>自定义</PresentationFormat>
  <Paragraphs>306</Paragraphs>
  <Slides>33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1_自定义设计方案</vt:lpstr>
      <vt:lpstr>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下列各图表示的数轴是否正确？为什么？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世纪金榜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111</cp:revision>
  <cp:lastPrinted>1601-01-01T00:00:00Z</cp:lastPrinted>
  <dcterms:created xsi:type="dcterms:W3CDTF">1601-01-01T00:00:00Z</dcterms:created>
  <dcterms:modified xsi:type="dcterms:W3CDTF">2024-08-21T07:19:05Z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